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72"/>
  </p:notesMasterIdLst>
  <p:sldIdLst>
    <p:sldId id="257" r:id="rId5"/>
    <p:sldId id="364" r:id="rId6"/>
    <p:sldId id="539" r:id="rId7"/>
    <p:sldId id="540" r:id="rId8"/>
    <p:sldId id="538" r:id="rId9"/>
    <p:sldId id="586" r:id="rId10"/>
    <p:sldId id="560" r:id="rId11"/>
    <p:sldId id="561" r:id="rId12"/>
    <p:sldId id="562" r:id="rId13"/>
    <p:sldId id="563" r:id="rId14"/>
    <p:sldId id="564" r:id="rId15"/>
    <p:sldId id="565" r:id="rId16"/>
    <p:sldId id="566" r:id="rId17"/>
    <p:sldId id="567" r:id="rId18"/>
    <p:sldId id="568" r:id="rId19"/>
    <p:sldId id="569" r:id="rId20"/>
    <p:sldId id="570" r:id="rId21"/>
    <p:sldId id="571" r:id="rId22"/>
    <p:sldId id="572" r:id="rId23"/>
    <p:sldId id="573" r:id="rId24"/>
    <p:sldId id="574" r:id="rId25"/>
    <p:sldId id="575" r:id="rId26"/>
    <p:sldId id="576" r:id="rId27"/>
    <p:sldId id="577" r:id="rId28"/>
    <p:sldId id="578" r:id="rId29"/>
    <p:sldId id="579" r:id="rId30"/>
    <p:sldId id="580" r:id="rId31"/>
    <p:sldId id="581" r:id="rId32"/>
    <p:sldId id="582" r:id="rId33"/>
    <p:sldId id="583" r:id="rId34"/>
    <p:sldId id="584" r:id="rId35"/>
    <p:sldId id="585" r:id="rId36"/>
    <p:sldId id="547" r:id="rId37"/>
    <p:sldId id="548" r:id="rId38"/>
    <p:sldId id="552" r:id="rId39"/>
    <p:sldId id="553" r:id="rId40"/>
    <p:sldId id="587" r:id="rId41"/>
    <p:sldId id="517" r:id="rId42"/>
    <p:sldId id="518" r:id="rId43"/>
    <p:sldId id="588" r:id="rId44"/>
    <p:sldId id="597" r:id="rId45"/>
    <p:sldId id="598" r:id="rId46"/>
    <p:sldId id="595" r:id="rId47"/>
    <p:sldId id="596" r:id="rId48"/>
    <p:sldId id="606" r:id="rId49"/>
    <p:sldId id="589" r:id="rId50"/>
    <p:sldId id="590" r:id="rId51"/>
    <p:sldId id="591" r:id="rId52"/>
    <p:sldId id="592" r:id="rId53"/>
    <p:sldId id="593" r:id="rId54"/>
    <p:sldId id="594" r:id="rId55"/>
    <p:sldId id="605" r:id="rId56"/>
    <p:sldId id="554" r:id="rId57"/>
    <p:sldId id="555" r:id="rId58"/>
    <p:sldId id="599" r:id="rId59"/>
    <p:sldId id="556" r:id="rId60"/>
    <p:sldId id="557" r:id="rId61"/>
    <p:sldId id="600" r:id="rId62"/>
    <p:sldId id="602" r:id="rId63"/>
    <p:sldId id="493" r:id="rId64"/>
    <p:sldId id="601" r:id="rId65"/>
    <p:sldId id="496" r:id="rId66"/>
    <p:sldId id="526" r:id="rId67"/>
    <p:sldId id="527" r:id="rId68"/>
    <p:sldId id="558" r:id="rId69"/>
    <p:sldId id="603" r:id="rId70"/>
    <p:sldId id="42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  <a:srgbClr val="CC0000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76CD4-D51E-451E-AD62-1E7E9A1E57D2}" v="2" dt="2022-12-10T21:38:41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36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B3745-6C41-40A4-BEC9-6BEB218A0859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03C43-1C0C-47D7-96F1-DE4B1C87D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006600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COE 292- 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4572" y="4749800"/>
            <a:ext cx="11277600" cy="914400"/>
          </a:xfrm>
        </p:spPr>
        <p:txBody>
          <a:bodyPr>
            <a:noAutofit/>
          </a:bodyPr>
          <a:lstStyle>
            <a:lvl4pPr marL="156629" indent="0" algn="ctr">
              <a:buNone/>
              <a:defRPr sz="4267" baseline="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628" y="5660231"/>
            <a:ext cx="11277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>
                <a:solidFill>
                  <a:srgbClr val="996600"/>
                </a:solidFill>
              </a:rPr>
              <a:t>Presentation is based on the content developed by Dr. Akram F. Ahmed, COE Dept.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548799"/>
            <a:ext cx="11277600" cy="15287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667">
                <a:solidFill>
                  <a:srgbClr val="008000"/>
                </a:solidFill>
              </a:rPr>
              <a:t>COE 292</a:t>
            </a:r>
          </a:p>
          <a:p>
            <a:pPr algn="ctr"/>
            <a:r>
              <a:rPr lang="en-US" sz="4667">
                <a:solidFill>
                  <a:srgbClr val="008000"/>
                </a:solidFill>
              </a:rPr>
              <a:t> Introduction to Artificial Intelligence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BAFCE8-2EF7-4D77-AE15-DC2F91554DC0}"/>
              </a:ext>
            </a:extLst>
          </p:cNvPr>
          <p:cNvGrpSpPr/>
          <p:nvPr/>
        </p:nvGrpSpPr>
        <p:grpSpPr>
          <a:xfrm>
            <a:off x="4106513" y="2173992"/>
            <a:ext cx="4313719" cy="2474208"/>
            <a:chOff x="1" y="1"/>
            <a:chExt cx="9155896" cy="51732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5C01A5-4EF1-4D2D-931F-790FAC34A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6297" y="1479947"/>
              <a:ext cx="3649266" cy="2215754"/>
            </a:xfrm>
            <a:prstGeom prst="rect">
              <a:avLst/>
            </a:prstGeom>
            <a:noFill/>
            <a:ln w="60325" cap="flat">
              <a:solidFill>
                <a:srgbClr val="00A64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D" sz="1351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" y="1"/>
              <a:ext cx="9155896" cy="5173261"/>
              <a:chOff x="0" y="0"/>
              <a:chExt cx="12207875" cy="6897688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0E1781B-2A28-4946-82E3-F0738AF0F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234473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F33298A-962D-4868-9F85-4F813DCFD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5299075"/>
                <a:ext cx="514350" cy="461963"/>
              </a:xfrm>
              <a:custGeom>
                <a:avLst/>
                <a:gdLst>
                  <a:gd name="T0" fmla="*/ 324 w 324"/>
                  <a:gd name="T1" fmla="*/ 291 h 291"/>
                  <a:gd name="T2" fmla="*/ 0 w 324"/>
                  <a:gd name="T3" fmla="*/ 291 h 291"/>
                  <a:gd name="T4" fmla="*/ 0 w 324"/>
                  <a:gd name="T5" fmla="*/ 0 h 291"/>
                  <a:gd name="T6" fmla="*/ 57 w 324"/>
                  <a:gd name="T7" fmla="*/ 0 h 291"/>
                  <a:gd name="T8" fmla="*/ 57 w 324"/>
                  <a:gd name="T9" fmla="*/ 233 h 291"/>
                  <a:gd name="T10" fmla="*/ 267 w 324"/>
                  <a:gd name="T11" fmla="*/ 233 h 291"/>
                  <a:gd name="T12" fmla="*/ 267 w 324"/>
                  <a:gd name="T13" fmla="*/ 0 h 291"/>
                  <a:gd name="T14" fmla="*/ 324 w 324"/>
                  <a:gd name="T15" fmla="*/ 0 h 291"/>
                  <a:gd name="T16" fmla="*/ 324 w 324"/>
                  <a:gd name="T17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" h="291">
                    <a:moveTo>
                      <a:pt x="324" y="291"/>
                    </a:moveTo>
                    <a:lnTo>
                      <a:pt x="0" y="291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233"/>
                    </a:lnTo>
                    <a:lnTo>
                      <a:pt x="267" y="233"/>
                    </a:lnTo>
                    <a:lnTo>
                      <a:pt x="267" y="0"/>
                    </a:lnTo>
                    <a:lnTo>
                      <a:pt x="324" y="0"/>
                    </a:lnTo>
                    <a:lnTo>
                      <a:pt x="324" y="29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0D3C279-BB5B-4DAC-A416-F7E9D5EFD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5299074"/>
                <a:ext cx="1395413" cy="1558925"/>
              </a:xfrm>
              <a:custGeom>
                <a:avLst/>
                <a:gdLst>
                  <a:gd name="T0" fmla="*/ 58 w 879"/>
                  <a:gd name="T1" fmla="*/ 877 h 877"/>
                  <a:gd name="T2" fmla="*/ 0 w 879"/>
                  <a:gd name="T3" fmla="*/ 877 h 877"/>
                  <a:gd name="T4" fmla="*/ 0 w 879"/>
                  <a:gd name="T5" fmla="*/ 615 h 877"/>
                  <a:gd name="T6" fmla="*/ 821 w 879"/>
                  <a:gd name="T7" fmla="*/ 615 h 877"/>
                  <a:gd name="T8" fmla="*/ 821 w 879"/>
                  <a:gd name="T9" fmla="*/ 0 h 877"/>
                  <a:gd name="T10" fmla="*/ 879 w 879"/>
                  <a:gd name="T11" fmla="*/ 0 h 877"/>
                  <a:gd name="T12" fmla="*/ 879 w 879"/>
                  <a:gd name="T13" fmla="*/ 672 h 877"/>
                  <a:gd name="T14" fmla="*/ 58 w 879"/>
                  <a:gd name="T15" fmla="*/ 672 h 877"/>
                  <a:gd name="T16" fmla="*/ 58 w 879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9" h="877">
                    <a:moveTo>
                      <a:pt x="58" y="877"/>
                    </a:moveTo>
                    <a:lnTo>
                      <a:pt x="0" y="877"/>
                    </a:lnTo>
                    <a:lnTo>
                      <a:pt x="0" y="615"/>
                    </a:lnTo>
                    <a:lnTo>
                      <a:pt x="821" y="615"/>
                    </a:lnTo>
                    <a:lnTo>
                      <a:pt x="821" y="0"/>
                    </a:lnTo>
                    <a:lnTo>
                      <a:pt x="879" y="0"/>
                    </a:lnTo>
                    <a:lnTo>
                      <a:pt x="879" y="672"/>
                    </a:lnTo>
                    <a:lnTo>
                      <a:pt x="58" y="672"/>
                    </a:lnTo>
                    <a:lnTo>
                      <a:pt x="58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ABD3A90-6B58-459F-9E4F-9BF49BDA9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3" y="5253038"/>
                <a:ext cx="3057525" cy="803275"/>
              </a:xfrm>
              <a:custGeom>
                <a:avLst/>
                <a:gdLst>
                  <a:gd name="T0" fmla="*/ 1270 w 1926"/>
                  <a:gd name="T1" fmla="*/ 506 h 506"/>
                  <a:gd name="T2" fmla="*/ 0 w 1926"/>
                  <a:gd name="T3" fmla="*/ 506 h 506"/>
                  <a:gd name="T4" fmla="*/ 0 w 1926"/>
                  <a:gd name="T5" fmla="*/ 448 h 506"/>
                  <a:gd name="T6" fmla="*/ 1251 w 1926"/>
                  <a:gd name="T7" fmla="*/ 448 h 506"/>
                  <a:gd name="T8" fmla="*/ 1893 w 1926"/>
                  <a:gd name="T9" fmla="*/ 0 h 506"/>
                  <a:gd name="T10" fmla="*/ 1926 w 1926"/>
                  <a:gd name="T11" fmla="*/ 45 h 506"/>
                  <a:gd name="T12" fmla="*/ 1270 w 1926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6" h="506">
                    <a:moveTo>
                      <a:pt x="1270" y="506"/>
                    </a:moveTo>
                    <a:lnTo>
                      <a:pt x="0" y="506"/>
                    </a:lnTo>
                    <a:lnTo>
                      <a:pt x="0" y="448"/>
                    </a:lnTo>
                    <a:lnTo>
                      <a:pt x="1251" y="448"/>
                    </a:lnTo>
                    <a:lnTo>
                      <a:pt x="1893" y="0"/>
                    </a:lnTo>
                    <a:lnTo>
                      <a:pt x="1926" y="45"/>
                    </a:lnTo>
                    <a:lnTo>
                      <a:pt x="1270" y="50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9882A93-2455-4BE3-A203-B5A7C2A1C4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7738" y="531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5DFB328-1E5F-418E-A936-CB01C3AA7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488" y="58435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5D8B28B-BCAA-44F1-AD44-3672123F3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950" y="58435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F6A1139-BE1A-4B03-AA8C-7F2B97B76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7963" y="531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E287759-C4C4-4DEE-98A8-665AF5456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5338" y="40608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A155A82-29DD-449B-AD04-F49B115E90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" y="37084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2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2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2D8B5A2-0D89-4949-97BC-3DE1F1895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2300" y="58848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CBAABB5-83DD-4C08-B1E9-A2BB23824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1850" y="57642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9" y="0"/>
                      <a:pt x="88" y="20"/>
                      <a:pt x="88" y="44"/>
                    </a:cubicBezTo>
                    <a:cubicBezTo>
                      <a:pt x="88" y="68"/>
                      <a:pt x="69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3FF8BDC-3425-4474-AFB3-B276B179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125" y="5299074"/>
                <a:ext cx="90488" cy="15589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2E6FEB6-D1EE-4D9E-B90D-68B902C4B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5299074"/>
                <a:ext cx="1481138" cy="1558925"/>
              </a:xfrm>
              <a:custGeom>
                <a:avLst/>
                <a:gdLst>
                  <a:gd name="T0" fmla="*/ 933 w 933"/>
                  <a:gd name="T1" fmla="*/ 877 h 877"/>
                  <a:gd name="T2" fmla="*/ 876 w 933"/>
                  <a:gd name="T3" fmla="*/ 877 h 877"/>
                  <a:gd name="T4" fmla="*/ 876 w 933"/>
                  <a:gd name="T5" fmla="*/ 467 h 877"/>
                  <a:gd name="T6" fmla="*/ 0 w 933"/>
                  <a:gd name="T7" fmla="*/ 467 h 877"/>
                  <a:gd name="T8" fmla="*/ 0 w 933"/>
                  <a:gd name="T9" fmla="*/ 0 h 877"/>
                  <a:gd name="T10" fmla="*/ 57 w 933"/>
                  <a:gd name="T11" fmla="*/ 0 h 877"/>
                  <a:gd name="T12" fmla="*/ 57 w 933"/>
                  <a:gd name="T13" fmla="*/ 410 h 877"/>
                  <a:gd name="T14" fmla="*/ 933 w 933"/>
                  <a:gd name="T15" fmla="*/ 410 h 877"/>
                  <a:gd name="T16" fmla="*/ 933 w 933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877">
                    <a:moveTo>
                      <a:pt x="933" y="877"/>
                    </a:moveTo>
                    <a:lnTo>
                      <a:pt x="876" y="877"/>
                    </a:lnTo>
                    <a:lnTo>
                      <a:pt x="876" y="467"/>
                    </a:lnTo>
                    <a:lnTo>
                      <a:pt x="0" y="467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410"/>
                    </a:lnTo>
                    <a:lnTo>
                      <a:pt x="933" y="410"/>
                    </a:lnTo>
                    <a:lnTo>
                      <a:pt x="933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E7AFE70-76AA-46DB-A091-97BB05C35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5299074"/>
                <a:ext cx="1481138" cy="1558925"/>
              </a:xfrm>
              <a:custGeom>
                <a:avLst/>
                <a:gdLst>
                  <a:gd name="T0" fmla="*/ 933 w 933"/>
                  <a:gd name="T1" fmla="*/ 877 h 877"/>
                  <a:gd name="T2" fmla="*/ 876 w 933"/>
                  <a:gd name="T3" fmla="*/ 877 h 877"/>
                  <a:gd name="T4" fmla="*/ 876 w 933"/>
                  <a:gd name="T5" fmla="*/ 314 h 877"/>
                  <a:gd name="T6" fmla="*/ 0 w 933"/>
                  <a:gd name="T7" fmla="*/ 314 h 877"/>
                  <a:gd name="T8" fmla="*/ 0 w 933"/>
                  <a:gd name="T9" fmla="*/ 0 h 877"/>
                  <a:gd name="T10" fmla="*/ 57 w 933"/>
                  <a:gd name="T11" fmla="*/ 0 h 877"/>
                  <a:gd name="T12" fmla="*/ 57 w 933"/>
                  <a:gd name="T13" fmla="*/ 257 h 877"/>
                  <a:gd name="T14" fmla="*/ 933 w 933"/>
                  <a:gd name="T15" fmla="*/ 257 h 877"/>
                  <a:gd name="T16" fmla="*/ 933 w 933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877">
                    <a:moveTo>
                      <a:pt x="933" y="877"/>
                    </a:moveTo>
                    <a:lnTo>
                      <a:pt x="876" y="877"/>
                    </a:lnTo>
                    <a:lnTo>
                      <a:pt x="876" y="314"/>
                    </a:lnTo>
                    <a:lnTo>
                      <a:pt x="0" y="314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257"/>
                    </a:lnTo>
                    <a:lnTo>
                      <a:pt x="933" y="257"/>
                    </a:lnTo>
                    <a:lnTo>
                      <a:pt x="933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39BA17-4B01-4639-9BCF-7638759CA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4538" y="6173788"/>
                <a:ext cx="90488" cy="68421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1BAEDAA-B346-4E93-859E-74FEDB940F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6049963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496FB95-FF48-44C5-8A84-EA25F0DE2B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4219575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76B9B64-9131-4AAE-B9FF-E412E558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48863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581C431-7708-454E-A880-F28093B6CF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31480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2E8318B-BB50-4792-855D-70AAF9E01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6337300"/>
                <a:ext cx="90488" cy="5207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6E29741-B7FB-4378-9F65-6B22B6393F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33063" y="65643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5CF7F24-F480-4687-9E3F-9F527758D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5300" y="5784850"/>
                <a:ext cx="90488" cy="8255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01977F-C754-47C5-AA24-960811674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500" y="5299075"/>
                <a:ext cx="90488" cy="5365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0554FD-DAB0-46D1-A428-30427AF02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3386138"/>
                <a:ext cx="90488" cy="87788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ED93F65E-E922-4B58-9CCF-C7BABEDDAE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25717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8D7DC1AB-0DE0-4711-88EB-94F032547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150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59E3498-692E-4B0D-A35B-ACFF56981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17988" y="4937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9" y="0"/>
                      <a:pt x="88" y="19"/>
                      <a:pt x="88" y="44"/>
                    </a:cubicBezTo>
                    <a:cubicBezTo>
                      <a:pt x="88" y="68"/>
                      <a:pt x="69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78E17970-4FF5-4BF7-8202-CAFF63919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9075" y="19288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19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2" y="24"/>
                      <a:pt x="24" y="33"/>
                      <a:pt x="24" y="44"/>
                    </a:cubicBezTo>
                    <a:cubicBezTo>
                      <a:pt x="24" y="55"/>
                      <a:pt x="32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49D29B8-38D6-4376-B97F-22469EB148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3363" y="5080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8DA4A68-B020-46A0-9DAC-0026F78A5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1743075"/>
                <a:ext cx="90488" cy="87471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38154DF-11ED-44D4-97EC-5F1C2DE78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08375" y="7810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B6BD74-0BD5-463F-B5FA-E61B17F97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613" y="0"/>
                <a:ext cx="90488" cy="8270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C8347EAE-1694-4A39-947E-57064CC46A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234473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75C7674-BCFC-4CEA-928B-19E69913E7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12700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024AD6-50A7-4F40-AEEB-08E26FBE6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50" y="1511300"/>
                <a:ext cx="90488" cy="8794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B4EF13E-DBD0-4744-9529-B52EBFCF4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5762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6600C0-B38A-45E4-87AA-35E515E14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50" y="0"/>
                <a:ext cx="90488" cy="6223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1363D1B-4325-437A-9EA4-AD21040F3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99813" y="25193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A069C20-9137-45BC-8E8B-76DE88571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22050" y="2806700"/>
                <a:ext cx="90488" cy="1866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BD43229-65BD-4B2F-A95A-558BA028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2438" y="679450"/>
                <a:ext cx="1579562" cy="415925"/>
              </a:xfrm>
              <a:custGeom>
                <a:avLst/>
                <a:gdLst>
                  <a:gd name="T0" fmla="*/ 934 w 934"/>
                  <a:gd name="T1" fmla="*/ 262 h 262"/>
                  <a:gd name="T2" fmla="*/ 308 w 934"/>
                  <a:gd name="T3" fmla="*/ 262 h 262"/>
                  <a:gd name="T4" fmla="*/ 0 w 934"/>
                  <a:gd name="T5" fmla="*/ 47 h 262"/>
                  <a:gd name="T6" fmla="*/ 34 w 934"/>
                  <a:gd name="T7" fmla="*/ 0 h 262"/>
                  <a:gd name="T8" fmla="*/ 325 w 934"/>
                  <a:gd name="T9" fmla="*/ 205 h 262"/>
                  <a:gd name="T10" fmla="*/ 934 w 934"/>
                  <a:gd name="T11" fmla="*/ 205 h 262"/>
                  <a:gd name="T12" fmla="*/ 934 w 934"/>
                  <a:gd name="T13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4" h="262">
                    <a:moveTo>
                      <a:pt x="934" y="262"/>
                    </a:moveTo>
                    <a:lnTo>
                      <a:pt x="308" y="262"/>
                    </a:lnTo>
                    <a:lnTo>
                      <a:pt x="0" y="47"/>
                    </a:lnTo>
                    <a:lnTo>
                      <a:pt x="34" y="0"/>
                    </a:lnTo>
                    <a:lnTo>
                      <a:pt x="325" y="205"/>
                    </a:lnTo>
                    <a:lnTo>
                      <a:pt x="934" y="205"/>
                    </a:lnTo>
                    <a:lnTo>
                      <a:pt x="934" y="26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5146E0B-94B0-4131-99A1-E3B0B1C703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8675" y="18859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3948B8C7-6DAE-4078-AF75-A61FB92A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0" y="2057400"/>
                <a:ext cx="1000125" cy="2082800"/>
              </a:xfrm>
              <a:custGeom>
                <a:avLst/>
                <a:gdLst>
                  <a:gd name="T0" fmla="*/ 599 w 630"/>
                  <a:gd name="T1" fmla="*/ 1312 h 1312"/>
                  <a:gd name="T2" fmla="*/ 287 w 630"/>
                  <a:gd name="T3" fmla="*/ 1092 h 1312"/>
                  <a:gd name="T4" fmla="*/ 287 w 630"/>
                  <a:gd name="T5" fmla="*/ 627 h 1312"/>
                  <a:gd name="T6" fmla="*/ 289 w 630"/>
                  <a:gd name="T7" fmla="*/ 627 h 1312"/>
                  <a:gd name="T8" fmla="*/ 289 w 630"/>
                  <a:gd name="T9" fmla="*/ 248 h 1312"/>
                  <a:gd name="T10" fmla="*/ 0 w 630"/>
                  <a:gd name="T11" fmla="*/ 47 h 1312"/>
                  <a:gd name="T12" fmla="*/ 34 w 630"/>
                  <a:gd name="T13" fmla="*/ 0 h 1312"/>
                  <a:gd name="T14" fmla="*/ 346 w 630"/>
                  <a:gd name="T15" fmla="*/ 219 h 1312"/>
                  <a:gd name="T16" fmla="*/ 346 w 630"/>
                  <a:gd name="T17" fmla="*/ 684 h 1312"/>
                  <a:gd name="T18" fmla="*/ 344 w 630"/>
                  <a:gd name="T19" fmla="*/ 684 h 1312"/>
                  <a:gd name="T20" fmla="*/ 344 w 630"/>
                  <a:gd name="T21" fmla="*/ 1064 h 1312"/>
                  <a:gd name="T22" fmla="*/ 630 w 630"/>
                  <a:gd name="T23" fmla="*/ 1264 h 1312"/>
                  <a:gd name="T24" fmla="*/ 599 w 630"/>
                  <a:gd name="T25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0" h="1312">
                    <a:moveTo>
                      <a:pt x="599" y="1312"/>
                    </a:moveTo>
                    <a:lnTo>
                      <a:pt x="287" y="1092"/>
                    </a:lnTo>
                    <a:lnTo>
                      <a:pt x="287" y="627"/>
                    </a:lnTo>
                    <a:lnTo>
                      <a:pt x="289" y="627"/>
                    </a:lnTo>
                    <a:lnTo>
                      <a:pt x="289" y="248"/>
                    </a:lnTo>
                    <a:lnTo>
                      <a:pt x="0" y="47"/>
                    </a:lnTo>
                    <a:lnTo>
                      <a:pt x="34" y="0"/>
                    </a:lnTo>
                    <a:lnTo>
                      <a:pt x="346" y="219"/>
                    </a:lnTo>
                    <a:lnTo>
                      <a:pt x="346" y="684"/>
                    </a:lnTo>
                    <a:lnTo>
                      <a:pt x="344" y="684"/>
                    </a:lnTo>
                    <a:lnTo>
                      <a:pt x="344" y="1064"/>
                    </a:lnTo>
                    <a:lnTo>
                      <a:pt x="630" y="1264"/>
                    </a:lnTo>
                    <a:lnTo>
                      <a:pt x="599" y="13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37C1290-C35E-4FF3-8738-2A5095FBE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22050" y="48863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129FBFD-E0AF-47A6-A6AC-4E4EC3788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41656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8139BEA-E093-4187-9E74-ED925AA44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4102100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7 h 141"/>
                  <a:gd name="T4" fmla="*/ 33 w 167"/>
                  <a:gd name="T5" fmla="*/ 0 h 141"/>
                  <a:gd name="T6" fmla="*/ 167 w 167"/>
                  <a:gd name="T7" fmla="*/ 93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7"/>
                    </a:lnTo>
                    <a:lnTo>
                      <a:pt x="33" y="0"/>
                    </a:lnTo>
                    <a:lnTo>
                      <a:pt x="167" y="93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AB512FA-1838-4739-840F-40D14B9B57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364807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130BD22-E335-4968-8533-6D3BF3CB6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3582988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5 h 141"/>
                  <a:gd name="T4" fmla="*/ 33 w 167"/>
                  <a:gd name="T5" fmla="*/ 0 h 141"/>
                  <a:gd name="T6" fmla="*/ 167 w 167"/>
                  <a:gd name="T7" fmla="*/ 93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5"/>
                    </a:lnTo>
                    <a:lnTo>
                      <a:pt x="33" y="0"/>
                    </a:lnTo>
                    <a:lnTo>
                      <a:pt x="167" y="93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9F96E7DA-7B79-473D-BDC5-E43145ECF4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31242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D9491AE-5070-4E5C-91CF-8A07DAB1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3060700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8 h 141"/>
                  <a:gd name="T4" fmla="*/ 33 w 167"/>
                  <a:gd name="T5" fmla="*/ 0 h 141"/>
                  <a:gd name="T6" fmla="*/ 167 w 167"/>
                  <a:gd name="T7" fmla="*/ 95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8"/>
                    </a:lnTo>
                    <a:lnTo>
                      <a:pt x="33" y="0"/>
                    </a:lnTo>
                    <a:lnTo>
                      <a:pt x="167" y="95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C01A0C4-7879-49F5-B60C-136714946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0700" y="1620838"/>
                <a:ext cx="1511300" cy="920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64729636-3E26-4AB5-90A6-184E2D5D9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175" y="4249738"/>
                <a:ext cx="2024063" cy="1271588"/>
              </a:xfrm>
              <a:custGeom>
                <a:avLst/>
                <a:gdLst>
                  <a:gd name="T0" fmla="*/ 850 w 1275"/>
                  <a:gd name="T1" fmla="*/ 801 h 801"/>
                  <a:gd name="T2" fmla="*/ 0 w 1275"/>
                  <a:gd name="T3" fmla="*/ 801 h 801"/>
                  <a:gd name="T4" fmla="*/ 0 w 1275"/>
                  <a:gd name="T5" fmla="*/ 744 h 801"/>
                  <a:gd name="T6" fmla="*/ 792 w 1275"/>
                  <a:gd name="T7" fmla="*/ 744 h 801"/>
                  <a:gd name="T8" fmla="*/ 792 w 1275"/>
                  <a:gd name="T9" fmla="*/ 0 h 801"/>
                  <a:gd name="T10" fmla="*/ 1275 w 1275"/>
                  <a:gd name="T11" fmla="*/ 0 h 801"/>
                  <a:gd name="T12" fmla="*/ 1275 w 1275"/>
                  <a:gd name="T13" fmla="*/ 57 h 801"/>
                  <a:gd name="T14" fmla="*/ 850 w 1275"/>
                  <a:gd name="T15" fmla="*/ 57 h 801"/>
                  <a:gd name="T16" fmla="*/ 850 w 1275"/>
                  <a:gd name="T17" fmla="*/ 801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5" h="801">
                    <a:moveTo>
                      <a:pt x="850" y="801"/>
                    </a:moveTo>
                    <a:lnTo>
                      <a:pt x="0" y="801"/>
                    </a:lnTo>
                    <a:lnTo>
                      <a:pt x="0" y="744"/>
                    </a:lnTo>
                    <a:lnTo>
                      <a:pt x="792" y="744"/>
                    </a:lnTo>
                    <a:lnTo>
                      <a:pt x="792" y="0"/>
                    </a:lnTo>
                    <a:lnTo>
                      <a:pt x="1275" y="0"/>
                    </a:lnTo>
                    <a:lnTo>
                      <a:pt x="1275" y="57"/>
                    </a:lnTo>
                    <a:lnTo>
                      <a:pt x="850" y="57"/>
                    </a:lnTo>
                    <a:lnTo>
                      <a:pt x="850" y="8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ED6BF77E-38FC-44B3-B9ED-55E9BBAB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0" y="0"/>
                <a:ext cx="573088" cy="2647950"/>
              </a:xfrm>
              <a:custGeom>
                <a:avLst/>
                <a:gdLst>
                  <a:gd name="T0" fmla="*/ 0 w 361"/>
                  <a:gd name="T1" fmla="*/ 1689 h 1689"/>
                  <a:gd name="T2" fmla="*/ 0 w 361"/>
                  <a:gd name="T3" fmla="*/ 0 h 1689"/>
                  <a:gd name="T4" fmla="*/ 57 w 361"/>
                  <a:gd name="T5" fmla="*/ 0 h 1689"/>
                  <a:gd name="T6" fmla="*/ 57 w 361"/>
                  <a:gd name="T7" fmla="*/ 1632 h 1689"/>
                  <a:gd name="T8" fmla="*/ 361 w 361"/>
                  <a:gd name="T9" fmla="*/ 1632 h 1689"/>
                  <a:gd name="T10" fmla="*/ 361 w 361"/>
                  <a:gd name="T11" fmla="*/ 1689 h 1689"/>
                  <a:gd name="T12" fmla="*/ 0 w 361"/>
                  <a:gd name="T13" fmla="*/ 1689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1" h="1689">
                    <a:moveTo>
                      <a:pt x="0" y="1689"/>
                    </a:moveTo>
                    <a:lnTo>
                      <a:pt x="0" y="0"/>
                    </a:lnTo>
                    <a:lnTo>
                      <a:pt x="57" y="0"/>
                    </a:lnTo>
                    <a:lnTo>
                      <a:pt x="57" y="1632"/>
                    </a:lnTo>
                    <a:lnTo>
                      <a:pt x="361" y="1632"/>
                    </a:lnTo>
                    <a:lnTo>
                      <a:pt x="361" y="1689"/>
                    </a:lnTo>
                    <a:lnTo>
                      <a:pt x="0" y="168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B473B3F3-47F1-4AB3-8017-BCBA74E03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829050"/>
                <a:ext cx="3297238" cy="1273175"/>
              </a:xfrm>
              <a:custGeom>
                <a:avLst/>
                <a:gdLst>
                  <a:gd name="T0" fmla="*/ 1387 w 1996"/>
                  <a:gd name="T1" fmla="*/ 802 h 802"/>
                  <a:gd name="T2" fmla="*/ 0 w 1996"/>
                  <a:gd name="T3" fmla="*/ 802 h 802"/>
                  <a:gd name="T4" fmla="*/ 0 w 1996"/>
                  <a:gd name="T5" fmla="*/ 744 h 802"/>
                  <a:gd name="T6" fmla="*/ 1330 w 1996"/>
                  <a:gd name="T7" fmla="*/ 744 h 802"/>
                  <a:gd name="T8" fmla="*/ 1330 w 1996"/>
                  <a:gd name="T9" fmla="*/ 0 h 802"/>
                  <a:gd name="T10" fmla="*/ 1996 w 1996"/>
                  <a:gd name="T11" fmla="*/ 0 h 802"/>
                  <a:gd name="T12" fmla="*/ 1996 w 1996"/>
                  <a:gd name="T13" fmla="*/ 57 h 802"/>
                  <a:gd name="T14" fmla="*/ 1387 w 1996"/>
                  <a:gd name="T15" fmla="*/ 57 h 802"/>
                  <a:gd name="T16" fmla="*/ 1387 w 1996"/>
                  <a:gd name="T17" fmla="*/ 80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6" h="802">
                    <a:moveTo>
                      <a:pt x="1387" y="802"/>
                    </a:moveTo>
                    <a:lnTo>
                      <a:pt x="0" y="802"/>
                    </a:lnTo>
                    <a:lnTo>
                      <a:pt x="0" y="744"/>
                    </a:lnTo>
                    <a:lnTo>
                      <a:pt x="1330" y="744"/>
                    </a:lnTo>
                    <a:lnTo>
                      <a:pt x="1330" y="0"/>
                    </a:lnTo>
                    <a:lnTo>
                      <a:pt x="1996" y="0"/>
                    </a:lnTo>
                    <a:lnTo>
                      <a:pt x="1996" y="57"/>
                    </a:lnTo>
                    <a:lnTo>
                      <a:pt x="1387" y="57"/>
                    </a:lnTo>
                    <a:lnTo>
                      <a:pt x="1387" y="80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7CE66EF3-289C-4950-9DB0-9219D54E8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" y="3905250"/>
                <a:ext cx="417513" cy="309563"/>
              </a:xfrm>
              <a:custGeom>
                <a:avLst/>
                <a:gdLst>
                  <a:gd name="T0" fmla="*/ 234 w 263"/>
                  <a:gd name="T1" fmla="*/ 195 h 195"/>
                  <a:gd name="T2" fmla="*/ 0 w 263"/>
                  <a:gd name="T3" fmla="*/ 47 h 195"/>
                  <a:gd name="T4" fmla="*/ 29 w 263"/>
                  <a:gd name="T5" fmla="*/ 0 h 195"/>
                  <a:gd name="T6" fmla="*/ 263 w 263"/>
                  <a:gd name="T7" fmla="*/ 145 h 195"/>
                  <a:gd name="T8" fmla="*/ 234 w 263"/>
                  <a:gd name="T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95">
                    <a:moveTo>
                      <a:pt x="234" y="195"/>
                    </a:moveTo>
                    <a:lnTo>
                      <a:pt x="0" y="47"/>
                    </a:lnTo>
                    <a:lnTo>
                      <a:pt x="29" y="0"/>
                    </a:lnTo>
                    <a:lnTo>
                      <a:pt x="263" y="145"/>
                    </a:lnTo>
                    <a:lnTo>
                      <a:pt x="234" y="19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17682EF-F710-44C2-BF31-73747B56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138" y="2692400"/>
                <a:ext cx="2070100" cy="803275"/>
              </a:xfrm>
              <a:custGeom>
                <a:avLst/>
                <a:gdLst>
                  <a:gd name="T0" fmla="*/ 1304 w 1304"/>
                  <a:gd name="T1" fmla="*/ 506 h 506"/>
                  <a:gd name="T2" fmla="*/ 275 w 1304"/>
                  <a:gd name="T3" fmla="*/ 506 h 506"/>
                  <a:gd name="T4" fmla="*/ 0 w 1304"/>
                  <a:gd name="T5" fmla="*/ 353 h 506"/>
                  <a:gd name="T6" fmla="*/ 0 w 1304"/>
                  <a:gd name="T7" fmla="*/ 0 h 506"/>
                  <a:gd name="T8" fmla="*/ 58 w 1304"/>
                  <a:gd name="T9" fmla="*/ 0 h 506"/>
                  <a:gd name="T10" fmla="*/ 58 w 1304"/>
                  <a:gd name="T11" fmla="*/ 320 h 506"/>
                  <a:gd name="T12" fmla="*/ 289 w 1304"/>
                  <a:gd name="T13" fmla="*/ 449 h 506"/>
                  <a:gd name="T14" fmla="*/ 1304 w 1304"/>
                  <a:gd name="T15" fmla="*/ 449 h 506"/>
                  <a:gd name="T16" fmla="*/ 1304 w 1304"/>
                  <a:gd name="T17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4" h="506">
                    <a:moveTo>
                      <a:pt x="1304" y="506"/>
                    </a:moveTo>
                    <a:lnTo>
                      <a:pt x="275" y="506"/>
                    </a:lnTo>
                    <a:lnTo>
                      <a:pt x="0" y="353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320"/>
                    </a:lnTo>
                    <a:lnTo>
                      <a:pt x="289" y="449"/>
                    </a:lnTo>
                    <a:lnTo>
                      <a:pt x="1304" y="449"/>
                    </a:lnTo>
                    <a:lnTo>
                      <a:pt x="1304" y="50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4A00AF0-E731-446B-8322-61A5AE0FF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8638" y="781050"/>
                <a:ext cx="90488" cy="8286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2EC7BA4-1633-4F98-A2A3-AE097EAE1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500" y="0"/>
                <a:ext cx="90488" cy="16097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61A0D3A-8CB9-42A7-89E3-BCE782602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950" y="1"/>
                <a:ext cx="90488" cy="160972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19411E09-7A62-4C1A-AD96-6A81A5509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125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1 w 179"/>
                  <a:gd name="T7" fmla="*/ 506 h 1035"/>
                  <a:gd name="T8" fmla="*/ 121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1" y="506"/>
                    </a:lnTo>
                    <a:lnTo>
                      <a:pt x="121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F1BC7555-0A88-4B84-AB35-D78FAFC6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000" y="0"/>
                <a:ext cx="284163" cy="1609725"/>
              </a:xfrm>
              <a:custGeom>
                <a:avLst/>
                <a:gdLst>
                  <a:gd name="T0" fmla="*/ 179 w 179"/>
                  <a:gd name="T1" fmla="*/ 1035 h 1035"/>
                  <a:gd name="T2" fmla="*/ 122 w 179"/>
                  <a:gd name="T3" fmla="*/ 1035 h 1035"/>
                  <a:gd name="T4" fmla="*/ 122 w 179"/>
                  <a:gd name="T5" fmla="*/ 740 h 1035"/>
                  <a:gd name="T6" fmla="*/ 0 w 179"/>
                  <a:gd name="T7" fmla="*/ 520 h 1035"/>
                  <a:gd name="T8" fmla="*/ 0 w 179"/>
                  <a:gd name="T9" fmla="*/ 0 h 1035"/>
                  <a:gd name="T10" fmla="*/ 58 w 179"/>
                  <a:gd name="T11" fmla="*/ 0 h 1035"/>
                  <a:gd name="T12" fmla="*/ 58 w 179"/>
                  <a:gd name="T13" fmla="*/ 506 h 1035"/>
                  <a:gd name="T14" fmla="*/ 179 w 179"/>
                  <a:gd name="T15" fmla="*/ 725 h 1035"/>
                  <a:gd name="T16" fmla="*/ 179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179" y="1035"/>
                    </a:moveTo>
                    <a:lnTo>
                      <a:pt x="122" y="1035"/>
                    </a:lnTo>
                    <a:lnTo>
                      <a:pt x="122" y="74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506"/>
                    </a:lnTo>
                    <a:lnTo>
                      <a:pt x="179" y="725"/>
                    </a:lnTo>
                    <a:lnTo>
                      <a:pt x="179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DBA56DF2-9C0C-48DA-A2C8-C1973B265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138" y="0"/>
                <a:ext cx="284163" cy="1609725"/>
              </a:xfrm>
              <a:custGeom>
                <a:avLst/>
                <a:gdLst>
                  <a:gd name="T0" fmla="*/ 179 w 179"/>
                  <a:gd name="T1" fmla="*/ 1035 h 1035"/>
                  <a:gd name="T2" fmla="*/ 122 w 179"/>
                  <a:gd name="T3" fmla="*/ 1035 h 1035"/>
                  <a:gd name="T4" fmla="*/ 122 w 179"/>
                  <a:gd name="T5" fmla="*/ 740 h 1035"/>
                  <a:gd name="T6" fmla="*/ 0 w 179"/>
                  <a:gd name="T7" fmla="*/ 520 h 1035"/>
                  <a:gd name="T8" fmla="*/ 0 w 179"/>
                  <a:gd name="T9" fmla="*/ 0 h 1035"/>
                  <a:gd name="T10" fmla="*/ 57 w 179"/>
                  <a:gd name="T11" fmla="*/ 0 h 1035"/>
                  <a:gd name="T12" fmla="*/ 57 w 179"/>
                  <a:gd name="T13" fmla="*/ 506 h 1035"/>
                  <a:gd name="T14" fmla="*/ 179 w 179"/>
                  <a:gd name="T15" fmla="*/ 725 h 1035"/>
                  <a:gd name="T16" fmla="*/ 179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179" y="1035"/>
                    </a:moveTo>
                    <a:lnTo>
                      <a:pt x="122" y="1035"/>
                    </a:lnTo>
                    <a:lnTo>
                      <a:pt x="122" y="74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506"/>
                    </a:lnTo>
                    <a:lnTo>
                      <a:pt x="179" y="725"/>
                    </a:lnTo>
                    <a:lnTo>
                      <a:pt x="179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1897DC2-F356-407A-8F30-C047E7DA8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2 w 179"/>
                  <a:gd name="T7" fmla="*/ 506 h 1035"/>
                  <a:gd name="T8" fmla="*/ 122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2" y="506"/>
                    </a:lnTo>
                    <a:lnTo>
                      <a:pt x="122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FDBBE59-ED6B-409D-B74A-71A9BB19D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2 w 179"/>
                  <a:gd name="T7" fmla="*/ 506 h 1035"/>
                  <a:gd name="T8" fmla="*/ 122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2" y="506"/>
                    </a:lnTo>
                    <a:lnTo>
                      <a:pt x="122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0EE0B35A-A3D0-4C9B-B565-8CD90AE9A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76200"/>
                <a:ext cx="2854325" cy="1544638"/>
              </a:xfrm>
              <a:custGeom>
                <a:avLst/>
                <a:gdLst>
                  <a:gd name="T0" fmla="*/ 55 w 1798"/>
                  <a:gd name="T1" fmla="*/ 973 h 973"/>
                  <a:gd name="T2" fmla="*/ 0 w 1798"/>
                  <a:gd name="T3" fmla="*/ 959 h 973"/>
                  <a:gd name="T4" fmla="*/ 134 w 1798"/>
                  <a:gd name="T5" fmla="*/ 415 h 973"/>
                  <a:gd name="T6" fmla="*/ 1132 w 1798"/>
                  <a:gd name="T7" fmla="*/ 415 h 973"/>
                  <a:gd name="T8" fmla="*/ 1767 w 1798"/>
                  <a:gd name="T9" fmla="*/ 0 h 973"/>
                  <a:gd name="T10" fmla="*/ 1798 w 1798"/>
                  <a:gd name="T11" fmla="*/ 48 h 973"/>
                  <a:gd name="T12" fmla="*/ 1149 w 1798"/>
                  <a:gd name="T13" fmla="*/ 473 h 973"/>
                  <a:gd name="T14" fmla="*/ 177 w 1798"/>
                  <a:gd name="T15" fmla="*/ 473 h 973"/>
                  <a:gd name="T16" fmla="*/ 55 w 1798"/>
                  <a:gd name="T17" fmla="*/ 973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8" h="973">
                    <a:moveTo>
                      <a:pt x="55" y="973"/>
                    </a:moveTo>
                    <a:lnTo>
                      <a:pt x="0" y="959"/>
                    </a:lnTo>
                    <a:lnTo>
                      <a:pt x="134" y="415"/>
                    </a:lnTo>
                    <a:lnTo>
                      <a:pt x="1132" y="415"/>
                    </a:lnTo>
                    <a:lnTo>
                      <a:pt x="1767" y="0"/>
                    </a:lnTo>
                    <a:lnTo>
                      <a:pt x="1798" y="48"/>
                    </a:lnTo>
                    <a:lnTo>
                      <a:pt x="1149" y="473"/>
                    </a:lnTo>
                    <a:lnTo>
                      <a:pt x="177" y="473"/>
                    </a:lnTo>
                    <a:lnTo>
                      <a:pt x="55" y="97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E8A56942-BBA2-4937-B475-87644034E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113" y="280988"/>
                <a:ext cx="704850" cy="1768475"/>
              </a:xfrm>
              <a:custGeom>
                <a:avLst/>
                <a:gdLst>
                  <a:gd name="T0" fmla="*/ 174 w 444"/>
                  <a:gd name="T1" fmla="*/ 1114 h 1114"/>
                  <a:gd name="T2" fmla="*/ 0 w 444"/>
                  <a:gd name="T3" fmla="*/ 895 h 1114"/>
                  <a:gd name="T4" fmla="*/ 0 w 444"/>
                  <a:gd name="T5" fmla="*/ 432 h 1114"/>
                  <a:gd name="T6" fmla="*/ 401 w 444"/>
                  <a:gd name="T7" fmla="*/ 0 h 1114"/>
                  <a:gd name="T8" fmla="*/ 444 w 444"/>
                  <a:gd name="T9" fmla="*/ 38 h 1114"/>
                  <a:gd name="T10" fmla="*/ 57 w 444"/>
                  <a:gd name="T11" fmla="*/ 456 h 1114"/>
                  <a:gd name="T12" fmla="*/ 57 w 444"/>
                  <a:gd name="T13" fmla="*/ 875 h 1114"/>
                  <a:gd name="T14" fmla="*/ 219 w 444"/>
                  <a:gd name="T15" fmla="*/ 1078 h 1114"/>
                  <a:gd name="T16" fmla="*/ 174 w 444"/>
                  <a:gd name="T17" fmla="*/ 1114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1114">
                    <a:moveTo>
                      <a:pt x="174" y="1114"/>
                    </a:moveTo>
                    <a:lnTo>
                      <a:pt x="0" y="895"/>
                    </a:lnTo>
                    <a:lnTo>
                      <a:pt x="0" y="432"/>
                    </a:lnTo>
                    <a:lnTo>
                      <a:pt x="401" y="0"/>
                    </a:lnTo>
                    <a:lnTo>
                      <a:pt x="444" y="38"/>
                    </a:lnTo>
                    <a:lnTo>
                      <a:pt x="57" y="456"/>
                    </a:lnTo>
                    <a:lnTo>
                      <a:pt x="57" y="875"/>
                    </a:lnTo>
                    <a:lnTo>
                      <a:pt x="219" y="1078"/>
                    </a:lnTo>
                    <a:lnTo>
                      <a:pt x="174" y="111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0513F09-28E8-4A3F-BECB-5757BE2D80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9788" y="19288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A6A31E92-08B8-420C-9187-E022BA8D1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6588" y="114300"/>
                <a:ext cx="347663" cy="1935163"/>
              </a:xfrm>
              <a:custGeom>
                <a:avLst/>
                <a:gdLst>
                  <a:gd name="T0" fmla="*/ 174 w 219"/>
                  <a:gd name="T1" fmla="*/ 1219 h 1219"/>
                  <a:gd name="T2" fmla="*/ 0 w 219"/>
                  <a:gd name="T3" fmla="*/ 1000 h 1219"/>
                  <a:gd name="T4" fmla="*/ 0 w 219"/>
                  <a:gd name="T5" fmla="*/ 0 h 1219"/>
                  <a:gd name="T6" fmla="*/ 57 w 219"/>
                  <a:gd name="T7" fmla="*/ 0 h 1219"/>
                  <a:gd name="T8" fmla="*/ 57 w 219"/>
                  <a:gd name="T9" fmla="*/ 980 h 1219"/>
                  <a:gd name="T10" fmla="*/ 219 w 219"/>
                  <a:gd name="T11" fmla="*/ 1183 h 1219"/>
                  <a:gd name="T12" fmla="*/ 174 w 219"/>
                  <a:gd name="T13" fmla="*/ 121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1219">
                    <a:moveTo>
                      <a:pt x="174" y="1219"/>
                    </a:moveTo>
                    <a:lnTo>
                      <a:pt x="0" y="1000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980"/>
                    </a:lnTo>
                    <a:lnTo>
                      <a:pt x="219" y="1183"/>
                    </a:lnTo>
                    <a:lnTo>
                      <a:pt x="174" y="121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F2EC49A-C36C-41E7-B26C-315C78D77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6130925"/>
                <a:ext cx="92075" cy="7270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85F30256-9B8F-4F7A-832E-90CF2AF7E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488" y="6354763"/>
                <a:ext cx="1693863" cy="503237"/>
              </a:xfrm>
              <a:custGeom>
                <a:avLst/>
                <a:gdLst>
                  <a:gd name="T0" fmla="*/ 1067 w 1067"/>
                  <a:gd name="T1" fmla="*/ 250 h 250"/>
                  <a:gd name="T2" fmla="*/ 1010 w 1067"/>
                  <a:gd name="T3" fmla="*/ 250 h 250"/>
                  <a:gd name="T4" fmla="*/ 1010 w 1067"/>
                  <a:gd name="T5" fmla="*/ 57 h 250"/>
                  <a:gd name="T6" fmla="*/ 57 w 1067"/>
                  <a:gd name="T7" fmla="*/ 57 h 250"/>
                  <a:gd name="T8" fmla="*/ 57 w 1067"/>
                  <a:gd name="T9" fmla="*/ 250 h 250"/>
                  <a:gd name="T10" fmla="*/ 0 w 1067"/>
                  <a:gd name="T11" fmla="*/ 250 h 250"/>
                  <a:gd name="T12" fmla="*/ 0 w 1067"/>
                  <a:gd name="T13" fmla="*/ 0 h 250"/>
                  <a:gd name="T14" fmla="*/ 1067 w 1067"/>
                  <a:gd name="T15" fmla="*/ 0 h 250"/>
                  <a:gd name="T16" fmla="*/ 1067 w 1067"/>
                  <a:gd name="T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7" h="250">
                    <a:moveTo>
                      <a:pt x="1067" y="250"/>
                    </a:moveTo>
                    <a:lnTo>
                      <a:pt x="1010" y="250"/>
                    </a:lnTo>
                    <a:lnTo>
                      <a:pt x="1010" y="57"/>
                    </a:lnTo>
                    <a:lnTo>
                      <a:pt x="57" y="57"/>
                    </a:lnTo>
                    <a:lnTo>
                      <a:pt x="57" y="250"/>
                    </a:lnTo>
                    <a:lnTo>
                      <a:pt x="0" y="250"/>
                    </a:lnTo>
                    <a:lnTo>
                      <a:pt x="0" y="0"/>
                    </a:lnTo>
                    <a:lnTo>
                      <a:pt x="1067" y="0"/>
                    </a:lnTo>
                    <a:lnTo>
                      <a:pt x="1067" y="25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56238CC1-186F-4F1B-9AEB-EDE4654E0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1193800"/>
                <a:ext cx="1401763" cy="1454150"/>
              </a:xfrm>
              <a:custGeom>
                <a:avLst/>
                <a:gdLst>
                  <a:gd name="T0" fmla="*/ 258 w 883"/>
                  <a:gd name="T1" fmla="*/ 916 h 916"/>
                  <a:gd name="T2" fmla="*/ 0 w 883"/>
                  <a:gd name="T3" fmla="*/ 916 h 916"/>
                  <a:gd name="T4" fmla="*/ 0 w 883"/>
                  <a:gd name="T5" fmla="*/ 859 h 916"/>
                  <a:gd name="T6" fmla="*/ 200 w 883"/>
                  <a:gd name="T7" fmla="*/ 859 h 916"/>
                  <a:gd name="T8" fmla="*/ 200 w 883"/>
                  <a:gd name="T9" fmla="*/ 0 h 916"/>
                  <a:gd name="T10" fmla="*/ 883 w 883"/>
                  <a:gd name="T11" fmla="*/ 0 h 916"/>
                  <a:gd name="T12" fmla="*/ 883 w 883"/>
                  <a:gd name="T13" fmla="*/ 222 h 916"/>
                  <a:gd name="T14" fmla="*/ 826 w 883"/>
                  <a:gd name="T15" fmla="*/ 222 h 916"/>
                  <a:gd name="T16" fmla="*/ 826 w 883"/>
                  <a:gd name="T17" fmla="*/ 57 h 916"/>
                  <a:gd name="T18" fmla="*/ 258 w 883"/>
                  <a:gd name="T19" fmla="*/ 57 h 916"/>
                  <a:gd name="T20" fmla="*/ 258 w 883"/>
                  <a:gd name="T21" fmla="*/ 916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3" h="916">
                    <a:moveTo>
                      <a:pt x="258" y="916"/>
                    </a:moveTo>
                    <a:lnTo>
                      <a:pt x="0" y="916"/>
                    </a:lnTo>
                    <a:lnTo>
                      <a:pt x="0" y="859"/>
                    </a:lnTo>
                    <a:lnTo>
                      <a:pt x="200" y="859"/>
                    </a:lnTo>
                    <a:lnTo>
                      <a:pt x="200" y="0"/>
                    </a:lnTo>
                    <a:lnTo>
                      <a:pt x="883" y="0"/>
                    </a:lnTo>
                    <a:lnTo>
                      <a:pt x="883" y="222"/>
                    </a:lnTo>
                    <a:lnTo>
                      <a:pt x="826" y="222"/>
                    </a:lnTo>
                    <a:lnTo>
                      <a:pt x="826" y="57"/>
                    </a:lnTo>
                    <a:lnTo>
                      <a:pt x="258" y="57"/>
                    </a:lnTo>
                    <a:lnTo>
                      <a:pt x="258" y="91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B55ACEAB-87BD-4173-BFFE-3149F1A90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2344738"/>
                <a:ext cx="1284288" cy="727075"/>
              </a:xfrm>
              <a:custGeom>
                <a:avLst/>
                <a:gdLst>
                  <a:gd name="T0" fmla="*/ 406 w 809"/>
                  <a:gd name="T1" fmla="*/ 458 h 458"/>
                  <a:gd name="T2" fmla="*/ 0 w 809"/>
                  <a:gd name="T3" fmla="*/ 458 h 458"/>
                  <a:gd name="T4" fmla="*/ 0 w 809"/>
                  <a:gd name="T5" fmla="*/ 401 h 458"/>
                  <a:gd name="T6" fmla="*/ 348 w 809"/>
                  <a:gd name="T7" fmla="*/ 401 h 458"/>
                  <a:gd name="T8" fmla="*/ 348 w 809"/>
                  <a:gd name="T9" fmla="*/ 0 h 458"/>
                  <a:gd name="T10" fmla="*/ 577 w 809"/>
                  <a:gd name="T11" fmla="*/ 0 h 458"/>
                  <a:gd name="T12" fmla="*/ 809 w 809"/>
                  <a:gd name="T13" fmla="*/ 184 h 458"/>
                  <a:gd name="T14" fmla="*/ 773 w 809"/>
                  <a:gd name="T15" fmla="*/ 229 h 458"/>
                  <a:gd name="T16" fmla="*/ 556 w 809"/>
                  <a:gd name="T17" fmla="*/ 57 h 458"/>
                  <a:gd name="T18" fmla="*/ 406 w 809"/>
                  <a:gd name="T19" fmla="*/ 57 h 458"/>
                  <a:gd name="T20" fmla="*/ 406 w 809"/>
                  <a:gd name="T2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458">
                    <a:moveTo>
                      <a:pt x="406" y="458"/>
                    </a:moveTo>
                    <a:lnTo>
                      <a:pt x="0" y="458"/>
                    </a:lnTo>
                    <a:lnTo>
                      <a:pt x="0" y="401"/>
                    </a:lnTo>
                    <a:lnTo>
                      <a:pt x="348" y="401"/>
                    </a:lnTo>
                    <a:lnTo>
                      <a:pt x="348" y="0"/>
                    </a:lnTo>
                    <a:lnTo>
                      <a:pt x="577" y="0"/>
                    </a:lnTo>
                    <a:lnTo>
                      <a:pt x="809" y="184"/>
                    </a:lnTo>
                    <a:lnTo>
                      <a:pt x="773" y="229"/>
                    </a:lnTo>
                    <a:lnTo>
                      <a:pt x="556" y="57"/>
                    </a:lnTo>
                    <a:lnTo>
                      <a:pt x="406" y="57"/>
                    </a:lnTo>
                    <a:lnTo>
                      <a:pt x="406" y="45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ED91C094-261C-422A-A2E9-F20835E9D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3405188"/>
                <a:ext cx="631825" cy="514350"/>
              </a:xfrm>
              <a:custGeom>
                <a:avLst/>
                <a:gdLst>
                  <a:gd name="T0" fmla="*/ 398 w 398"/>
                  <a:gd name="T1" fmla="*/ 324 h 324"/>
                  <a:gd name="T2" fmla="*/ 0 w 398"/>
                  <a:gd name="T3" fmla="*/ 324 h 324"/>
                  <a:gd name="T4" fmla="*/ 0 w 398"/>
                  <a:gd name="T5" fmla="*/ 267 h 324"/>
                  <a:gd name="T6" fmla="*/ 341 w 398"/>
                  <a:gd name="T7" fmla="*/ 267 h 324"/>
                  <a:gd name="T8" fmla="*/ 341 w 398"/>
                  <a:gd name="T9" fmla="*/ 57 h 324"/>
                  <a:gd name="T10" fmla="*/ 0 w 398"/>
                  <a:gd name="T11" fmla="*/ 57 h 324"/>
                  <a:gd name="T12" fmla="*/ 0 w 398"/>
                  <a:gd name="T13" fmla="*/ 0 h 324"/>
                  <a:gd name="T14" fmla="*/ 398 w 398"/>
                  <a:gd name="T15" fmla="*/ 0 h 324"/>
                  <a:gd name="T16" fmla="*/ 398 w 398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8" h="324">
                    <a:moveTo>
                      <a:pt x="398" y="324"/>
                    </a:moveTo>
                    <a:lnTo>
                      <a:pt x="0" y="324"/>
                    </a:lnTo>
                    <a:lnTo>
                      <a:pt x="0" y="267"/>
                    </a:lnTo>
                    <a:lnTo>
                      <a:pt x="341" y="267"/>
                    </a:lnTo>
                    <a:lnTo>
                      <a:pt x="341" y="57"/>
                    </a:lnTo>
                    <a:lnTo>
                      <a:pt x="0" y="57"/>
                    </a:lnTo>
                    <a:lnTo>
                      <a:pt x="0" y="0"/>
                    </a:lnTo>
                    <a:lnTo>
                      <a:pt x="398" y="0"/>
                    </a:lnTo>
                    <a:lnTo>
                      <a:pt x="398" y="32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993BE429-C939-4562-83C0-C1C34996B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7725" y="4340225"/>
                <a:ext cx="458788" cy="757238"/>
              </a:xfrm>
              <a:custGeom>
                <a:avLst/>
                <a:gdLst>
                  <a:gd name="T0" fmla="*/ 289 w 289"/>
                  <a:gd name="T1" fmla="*/ 477 h 477"/>
                  <a:gd name="T2" fmla="*/ 0 w 289"/>
                  <a:gd name="T3" fmla="*/ 477 h 477"/>
                  <a:gd name="T4" fmla="*/ 0 w 289"/>
                  <a:gd name="T5" fmla="*/ 0 h 477"/>
                  <a:gd name="T6" fmla="*/ 289 w 289"/>
                  <a:gd name="T7" fmla="*/ 0 h 477"/>
                  <a:gd name="T8" fmla="*/ 289 w 289"/>
                  <a:gd name="T9" fmla="*/ 57 h 477"/>
                  <a:gd name="T10" fmla="*/ 57 w 289"/>
                  <a:gd name="T11" fmla="*/ 57 h 477"/>
                  <a:gd name="T12" fmla="*/ 57 w 289"/>
                  <a:gd name="T13" fmla="*/ 420 h 477"/>
                  <a:gd name="T14" fmla="*/ 289 w 289"/>
                  <a:gd name="T15" fmla="*/ 420 h 477"/>
                  <a:gd name="T16" fmla="*/ 289 w 289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477">
                    <a:moveTo>
                      <a:pt x="289" y="477"/>
                    </a:moveTo>
                    <a:lnTo>
                      <a:pt x="0" y="477"/>
                    </a:lnTo>
                    <a:lnTo>
                      <a:pt x="0" y="0"/>
                    </a:lnTo>
                    <a:lnTo>
                      <a:pt x="289" y="0"/>
                    </a:lnTo>
                    <a:lnTo>
                      <a:pt x="289" y="57"/>
                    </a:lnTo>
                    <a:lnTo>
                      <a:pt x="57" y="57"/>
                    </a:lnTo>
                    <a:lnTo>
                      <a:pt x="57" y="420"/>
                    </a:lnTo>
                    <a:lnTo>
                      <a:pt x="289" y="420"/>
                    </a:lnTo>
                    <a:lnTo>
                      <a:pt x="289" y="4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8CED6A1-0675-433A-9689-BA0027F0031F}"/>
                  </a:ext>
                </a:extLst>
              </p:cNvPr>
              <p:cNvGrpSpPr/>
              <p:nvPr/>
            </p:nvGrpSpPr>
            <p:grpSpPr>
              <a:xfrm>
                <a:off x="4217988" y="4643438"/>
                <a:ext cx="3727450" cy="700087"/>
                <a:chOff x="4217988" y="4643438"/>
                <a:chExt cx="3727450" cy="700087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F6E7FA45-567C-437F-8FAF-2829058B0E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17988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F9C509A5-F4D0-4A3E-8F1D-042DDF2C09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185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65C54CAE-6857-41CF-88C7-83DAE75EB9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65713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8C158AC3-E81B-4519-9C37-E1551467AE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89575" y="5010150"/>
                  <a:ext cx="334963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9AFE2B00-9DF8-44C9-9A5A-E5381B74F1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5025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552EB0B6-E588-4BA4-B734-E56C7E056C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8888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FB8E7050-3451-4C50-AC5C-4C00099F6F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6275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56E62FD7-056D-4230-BB8E-69DEDC7BC0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8820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A62DAE04-03BF-4D54-9446-7E59E0ACF4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063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0F8D02A5-90AF-40EC-B347-087C88945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6413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21568E7-1933-436E-A68D-969507CE5C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87000D23-4E17-4329-89D0-D7327C20D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4138" y="46434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C269EC3-17D5-4EA7-BEE2-99AD3D835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825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E7D73C06-0641-4CF6-AF01-537389BBC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52EFEBC-3A9F-465A-AC3E-73494E51F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4138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F49F056-B74C-4A91-8943-81A100333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8000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190DCC4-1E89-4CE5-AECA-EAA6040DA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1863" y="46434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5537C76E-6841-49F7-BBD7-5267C80F6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7313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C4058D5-7616-4381-A43A-14911909D865}"/>
                  </a:ext>
                </a:extLst>
              </p:cNvPr>
              <p:cNvGrpSpPr/>
              <p:nvPr/>
            </p:nvGrpSpPr>
            <p:grpSpPr>
              <a:xfrm>
                <a:off x="4217988" y="1565275"/>
                <a:ext cx="3727450" cy="688976"/>
                <a:chOff x="4217988" y="1565275"/>
                <a:chExt cx="3727450" cy="688976"/>
              </a:xfrm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4F3F766C-42DB-4307-BE61-953F4884E4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17988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C2FF1C07-39F5-4BBB-8862-FFB5503C30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185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E9E26525-54DD-4D64-B4C7-FC98FFC71C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65713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1344F054-3FE1-42DC-A691-74A27AF2EF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89575" y="1565275"/>
                  <a:ext cx="334963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C2A5FF86-9866-4A73-A3C6-F0F04DEA41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5025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6F36219A-9465-403C-A12D-21076E2A71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8888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8ED73CD-E83F-4E84-9596-DBF09A61B5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6275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D7C331D8-380C-4454-8F2C-0553A04452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8820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C615597-AD50-4410-991B-B17D05034E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063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E72F5153-F280-4B7B-B59B-E672787B2D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6413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7256C4-20B1-4E87-A8ED-6350778F91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9548F5DF-FDE6-4F5C-BDB4-373137F78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4138" y="18113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F8EC5AA6-5978-44AF-A05C-ABDC964F6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825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D6CAC31-A3F6-49B2-831B-0B4323A76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7DF79A9-ABC2-491E-A085-88ABB92D1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4138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FAABB74F-B4F5-4FF6-ACB5-E3B70205F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8000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D00DECD-5778-43C9-A048-38E6558F3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1863" y="18113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D864C5E3-B9B4-4FB4-BCA6-4A1845660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7313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154766D-6818-438A-BBD2-8BAC29B64000}"/>
                  </a:ext>
                </a:extLst>
              </p:cNvPr>
              <p:cNvGrpSpPr/>
              <p:nvPr/>
            </p:nvGrpSpPr>
            <p:grpSpPr>
              <a:xfrm>
                <a:off x="3251200" y="2435225"/>
                <a:ext cx="704851" cy="2025650"/>
                <a:chOff x="3251200" y="2435225"/>
                <a:chExt cx="704851" cy="2025650"/>
              </a:xfrm>
            </p:grpSpPr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50423E5F-4A0C-4458-B11F-149A5A757B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41275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9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9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EA918874-72BD-4D3F-9BB1-8954DC5581B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37084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2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2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55940E9E-6408-4D50-9DD5-72BB899906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3284538"/>
                  <a:ext cx="333375" cy="331788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911E3705-D245-4B56-983C-B42B49993A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2859088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1E278F16-2941-4838-A419-2DFF354BD7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243522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C72D454-B6FC-4AE4-9E2B-7387C8B17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4227513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3B23638-FDD1-41BD-9DFB-64D76BF47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3802063"/>
                  <a:ext cx="442913" cy="14128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9FAA37-CAFC-4FCC-BF72-5EFB05737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3378200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4B17F3A6-209B-4489-9C8C-3D751A38E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2954338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98B92010-5D2C-4909-AAE3-5DEA967CE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2530475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0BE09FA-6863-4755-9C96-C0224510CD52}"/>
                  </a:ext>
                </a:extLst>
              </p:cNvPr>
              <p:cNvGrpSpPr/>
              <p:nvPr/>
            </p:nvGrpSpPr>
            <p:grpSpPr>
              <a:xfrm>
                <a:off x="8270875" y="2435225"/>
                <a:ext cx="735013" cy="2025650"/>
                <a:chOff x="8270875" y="2435225"/>
                <a:chExt cx="735013" cy="2025650"/>
              </a:xfrm>
            </p:grpSpPr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AEBAB066-1891-4426-BBC3-3A1C1FE929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41275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9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9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96D2A1DD-DA65-4505-8649-179EA27906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37084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2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2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1EA4B09B-557B-43FE-9B0F-058683FBFF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3284538"/>
                  <a:ext cx="333375" cy="331788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E451B60A-221E-4EF4-A06F-FEE5339CC4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2859088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58505C88-6DD4-4B30-808D-E0B8AB78E1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243522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B6B51175-6D6A-4360-89C2-D64610D5E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4227513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6A69C26-D617-439D-8ECC-E7F152F6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3802063"/>
                  <a:ext cx="447675" cy="14128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EFDE5B5-98C7-4C9A-B537-B350B7C25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3378200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43DEFC10-8C34-4436-A3BD-72604C289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2954338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1871AA-9A93-4332-8428-90D3AEDFA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2530475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2998CDA8-96E0-4B34-9F20-3B54EA60B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" y="0"/>
                <a:ext cx="2439988" cy="3071813"/>
              </a:xfrm>
              <a:custGeom>
                <a:avLst/>
                <a:gdLst>
                  <a:gd name="T0" fmla="*/ 1537 w 1537"/>
                  <a:gd name="T1" fmla="*/ 1803 h 1803"/>
                  <a:gd name="T2" fmla="*/ 910 w 1537"/>
                  <a:gd name="T3" fmla="*/ 1803 h 1803"/>
                  <a:gd name="T4" fmla="*/ 611 w 1537"/>
                  <a:gd name="T5" fmla="*/ 1593 h 1803"/>
                  <a:gd name="T6" fmla="*/ 0 w 1537"/>
                  <a:gd name="T7" fmla="*/ 1593 h 1803"/>
                  <a:gd name="T8" fmla="*/ 0 w 1537"/>
                  <a:gd name="T9" fmla="*/ 0 h 1803"/>
                  <a:gd name="T10" fmla="*/ 57 w 1537"/>
                  <a:gd name="T11" fmla="*/ 0 h 1803"/>
                  <a:gd name="T12" fmla="*/ 57 w 1537"/>
                  <a:gd name="T13" fmla="*/ 1536 h 1803"/>
                  <a:gd name="T14" fmla="*/ 628 w 1537"/>
                  <a:gd name="T15" fmla="*/ 1536 h 1803"/>
                  <a:gd name="T16" fmla="*/ 929 w 1537"/>
                  <a:gd name="T17" fmla="*/ 1746 h 1803"/>
                  <a:gd name="T18" fmla="*/ 1537 w 1537"/>
                  <a:gd name="T19" fmla="*/ 1746 h 1803"/>
                  <a:gd name="T20" fmla="*/ 1537 w 1537"/>
                  <a:gd name="T21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7" h="1803">
                    <a:moveTo>
                      <a:pt x="1537" y="1803"/>
                    </a:moveTo>
                    <a:lnTo>
                      <a:pt x="910" y="1803"/>
                    </a:lnTo>
                    <a:lnTo>
                      <a:pt x="611" y="1593"/>
                    </a:lnTo>
                    <a:lnTo>
                      <a:pt x="0" y="1593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536"/>
                    </a:lnTo>
                    <a:lnTo>
                      <a:pt x="628" y="1536"/>
                    </a:lnTo>
                    <a:lnTo>
                      <a:pt x="929" y="1746"/>
                    </a:lnTo>
                    <a:lnTo>
                      <a:pt x="1537" y="1746"/>
                    </a:lnTo>
                    <a:lnTo>
                      <a:pt x="1537" y="180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63AA9E8-1120-443A-9CE6-A0A5EC088A98}"/>
                  </a:ext>
                </a:extLst>
              </p:cNvPr>
              <p:cNvGrpSpPr/>
              <p:nvPr/>
            </p:nvGrpSpPr>
            <p:grpSpPr>
              <a:xfrm>
                <a:off x="8166100" y="0"/>
                <a:ext cx="1779588" cy="431800"/>
                <a:chOff x="8166100" y="0"/>
                <a:chExt cx="1779588" cy="431800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CB929412-D31F-41DD-A832-7D3D7F8BE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6100" y="76200"/>
                  <a:ext cx="1779588" cy="355600"/>
                </a:xfrm>
                <a:custGeom>
                  <a:avLst/>
                  <a:gdLst>
                    <a:gd name="T0" fmla="*/ 861 w 1121"/>
                    <a:gd name="T1" fmla="*/ 224 h 224"/>
                    <a:gd name="T2" fmla="*/ 0 w 1121"/>
                    <a:gd name="T3" fmla="*/ 224 h 224"/>
                    <a:gd name="T4" fmla="*/ 0 w 1121"/>
                    <a:gd name="T5" fmla="*/ 24 h 224"/>
                    <a:gd name="T6" fmla="*/ 57 w 1121"/>
                    <a:gd name="T7" fmla="*/ 24 h 224"/>
                    <a:gd name="T8" fmla="*/ 57 w 1121"/>
                    <a:gd name="T9" fmla="*/ 167 h 224"/>
                    <a:gd name="T10" fmla="*/ 842 w 1121"/>
                    <a:gd name="T11" fmla="*/ 167 h 224"/>
                    <a:gd name="T12" fmla="*/ 1090 w 1121"/>
                    <a:gd name="T13" fmla="*/ 0 h 224"/>
                    <a:gd name="T14" fmla="*/ 1121 w 1121"/>
                    <a:gd name="T15" fmla="*/ 48 h 224"/>
                    <a:gd name="T16" fmla="*/ 861 w 1121"/>
                    <a:gd name="T1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224">
                      <a:moveTo>
                        <a:pt x="861" y="224"/>
                      </a:moveTo>
                      <a:lnTo>
                        <a:pt x="0" y="224"/>
                      </a:lnTo>
                      <a:lnTo>
                        <a:pt x="0" y="24"/>
                      </a:lnTo>
                      <a:lnTo>
                        <a:pt x="57" y="24"/>
                      </a:lnTo>
                      <a:lnTo>
                        <a:pt x="57" y="167"/>
                      </a:lnTo>
                      <a:lnTo>
                        <a:pt x="842" y="167"/>
                      </a:lnTo>
                      <a:lnTo>
                        <a:pt x="1090" y="0"/>
                      </a:lnTo>
                      <a:lnTo>
                        <a:pt x="1121" y="48"/>
                      </a:lnTo>
                      <a:lnTo>
                        <a:pt x="861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C8460CB-3AC1-44C1-9EB5-145A90A57682}"/>
                    </a:ext>
                  </a:extLst>
                </p:cNvPr>
                <p:cNvSpPr/>
                <p:nvPr/>
              </p:nvSpPr>
              <p:spPr>
                <a:xfrm>
                  <a:off x="8166100" y="0"/>
                  <a:ext cx="88900" cy="2127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D" sz="1351"/>
                </a:p>
              </p:txBody>
            </p:sp>
          </p:grpSp>
          <p:sp>
            <p:nvSpPr>
              <p:cNvPr id="101" name="Freeform: Shape 170">
                <a:extLst>
                  <a:ext uri="{FF2B5EF4-FFF2-40B4-BE49-F238E27FC236}">
                    <a16:creationId xmlns:a16="http://schemas.microsoft.com/office/drawing/2014/main" id="{1EE7338C-4BB5-4FC8-AE66-F5503EB74554}"/>
                  </a:ext>
                </a:extLst>
              </p:cNvPr>
              <p:cNvSpPr/>
              <p:nvPr/>
            </p:nvSpPr>
            <p:spPr>
              <a:xfrm>
                <a:off x="0" y="3106036"/>
                <a:ext cx="1325563" cy="1772353"/>
              </a:xfrm>
              <a:custGeom>
                <a:avLst/>
                <a:gdLst>
                  <a:gd name="connsiteX0" fmla="*/ 0 w 1325563"/>
                  <a:gd name="connsiteY0" fmla="*/ 0 h 1772353"/>
                  <a:gd name="connsiteX1" fmla="*/ 1325563 w 1325563"/>
                  <a:gd name="connsiteY1" fmla="*/ 738890 h 1772353"/>
                  <a:gd name="connsiteX2" fmla="*/ 1325563 w 1325563"/>
                  <a:gd name="connsiteY2" fmla="*/ 1772353 h 1772353"/>
                  <a:gd name="connsiteX3" fmla="*/ 0 w 1325563"/>
                  <a:gd name="connsiteY3" fmla="*/ 1772353 h 1772353"/>
                  <a:gd name="connsiteX4" fmla="*/ 0 w 1325563"/>
                  <a:gd name="connsiteY4" fmla="*/ 1681866 h 1772353"/>
                  <a:gd name="connsiteX5" fmla="*/ 1235076 w 1325563"/>
                  <a:gd name="connsiteY5" fmla="*/ 1681866 h 1772353"/>
                  <a:gd name="connsiteX6" fmla="*/ 1235076 w 1325563"/>
                  <a:gd name="connsiteY6" fmla="*/ 794453 h 1772353"/>
                  <a:gd name="connsiteX7" fmla="*/ 0 w 1325563"/>
                  <a:gd name="connsiteY7" fmla="*/ 105749 h 1772353"/>
                  <a:gd name="connsiteX8" fmla="*/ 0 w 1325563"/>
                  <a:gd name="connsiteY8" fmla="*/ 0 h 1772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5563" h="1772353">
                    <a:moveTo>
                      <a:pt x="0" y="0"/>
                    </a:moveTo>
                    <a:lnTo>
                      <a:pt x="1325563" y="738890"/>
                    </a:lnTo>
                    <a:lnTo>
                      <a:pt x="1325563" y="1772353"/>
                    </a:lnTo>
                    <a:lnTo>
                      <a:pt x="0" y="1772353"/>
                    </a:lnTo>
                    <a:lnTo>
                      <a:pt x="0" y="1681866"/>
                    </a:lnTo>
                    <a:lnTo>
                      <a:pt x="1235076" y="1681866"/>
                    </a:lnTo>
                    <a:lnTo>
                      <a:pt x="1235076" y="794453"/>
                    </a:lnTo>
                    <a:lnTo>
                      <a:pt x="0" y="1057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2" name="Freeform: Shape 178">
                <a:extLst>
                  <a:ext uri="{FF2B5EF4-FFF2-40B4-BE49-F238E27FC236}">
                    <a16:creationId xmlns:a16="http://schemas.microsoft.com/office/drawing/2014/main" id="{4BFB81BB-C1D9-485F-93EE-698488FC9D14}"/>
                  </a:ext>
                </a:extLst>
              </p:cNvPr>
              <p:cNvSpPr/>
              <p:nvPr/>
            </p:nvSpPr>
            <p:spPr>
              <a:xfrm>
                <a:off x="1" y="4235994"/>
                <a:ext cx="620713" cy="596356"/>
              </a:xfrm>
              <a:custGeom>
                <a:avLst/>
                <a:gdLst>
                  <a:gd name="connsiteX0" fmla="*/ 0 w 620713"/>
                  <a:gd name="connsiteY0" fmla="*/ 0 h 596356"/>
                  <a:gd name="connsiteX1" fmla="*/ 620713 w 620713"/>
                  <a:gd name="connsiteY1" fmla="*/ 286794 h 596356"/>
                  <a:gd name="connsiteX2" fmla="*/ 620713 w 620713"/>
                  <a:gd name="connsiteY2" fmla="*/ 596356 h 596356"/>
                  <a:gd name="connsiteX3" fmla="*/ 530225 w 620713"/>
                  <a:gd name="connsiteY3" fmla="*/ 596356 h 596356"/>
                  <a:gd name="connsiteX4" fmla="*/ 530225 w 620713"/>
                  <a:gd name="connsiteY4" fmla="*/ 347119 h 596356"/>
                  <a:gd name="connsiteX5" fmla="*/ 0 w 620713"/>
                  <a:gd name="connsiteY5" fmla="*/ 101828 h 596356"/>
                  <a:gd name="connsiteX6" fmla="*/ 0 w 620713"/>
                  <a:gd name="connsiteY6" fmla="*/ 0 h 596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0713" h="596356">
                    <a:moveTo>
                      <a:pt x="0" y="0"/>
                    </a:moveTo>
                    <a:lnTo>
                      <a:pt x="620713" y="286794"/>
                    </a:lnTo>
                    <a:lnTo>
                      <a:pt x="620713" y="596356"/>
                    </a:lnTo>
                    <a:lnTo>
                      <a:pt x="530225" y="596356"/>
                    </a:lnTo>
                    <a:lnTo>
                      <a:pt x="530225" y="347119"/>
                    </a:lnTo>
                    <a:lnTo>
                      <a:pt x="0" y="1018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3" name="Freeform: Shape 187">
                <a:extLst>
                  <a:ext uri="{FF2B5EF4-FFF2-40B4-BE49-F238E27FC236}">
                    <a16:creationId xmlns:a16="http://schemas.microsoft.com/office/drawing/2014/main" id="{2F475784-9EDC-4F26-A2EC-FEB9E78CA452}"/>
                  </a:ext>
                </a:extLst>
              </p:cNvPr>
              <p:cNvSpPr/>
              <p:nvPr/>
            </p:nvSpPr>
            <p:spPr>
              <a:xfrm flipH="1">
                <a:off x="11541126" y="5056188"/>
                <a:ext cx="647699" cy="415925"/>
              </a:xfrm>
              <a:custGeom>
                <a:avLst/>
                <a:gdLst>
                  <a:gd name="connsiteX0" fmla="*/ 593724 w 647699"/>
                  <a:gd name="connsiteY0" fmla="*/ 0 h 415925"/>
                  <a:gd name="connsiteX1" fmla="*/ 131761 w 647699"/>
                  <a:gd name="connsiteY1" fmla="*/ 325438 h 415925"/>
                  <a:gd name="connsiteX2" fmla="*/ 0 w 647699"/>
                  <a:gd name="connsiteY2" fmla="*/ 325438 h 415925"/>
                  <a:gd name="connsiteX3" fmla="*/ 0 w 647699"/>
                  <a:gd name="connsiteY3" fmla="*/ 415925 h 415925"/>
                  <a:gd name="connsiteX4" fmla="*/ 158749 w 647699"/>
                  <a:gd name="connsiteY4" fmla="*/ 415925 h 415925"/>
                  <a:gd name="connsiteX5" fmla="*/ 647699 w 647699"/>
                  <a:gd name="connsiteY5" fmla="*/ 76200 h 415925"/>
                  <a:gd name="connsiteX6" fmla="*/ 593724 w 647699"/>
                  <a:gd name="connsiteY6" fmla="*/ 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99" h="415925">
                    <a:moveTo>
                      <a:pt x="593724" y="0"/>
                    </a:moveTo>
                    <a:lnTo>
                      <a:pt x="131761" y="325438"/>
                    </a:lnTo>
                    <a:lnTo>
                      <a:pt x="0" y="325438"/>
                    </a:lnTo>
                    <a:lnTo>
                      <a:pt x="0" y="415925"/>
                    </a:lnTo>
                    <a:lnTo>
                      <a:pt x="158749" y="415925"/>
                    </a:lnTo>
                    <a:lnTo>
                      <a:pt x="647699" y="76200"/>
                    </a:lnTo>
                    <a:lnTo>
                      <a:pt x="59372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4" name="Freeform: Shape 183">
                <a:extLst>
                  <a:ext uri="{FF2B5EF4-FFF2-40B4-BE49-F238E27FC236}">
                    <a16:creationId xmlns:a16="http://schemas.microsoft.com/office/drawing/2014/main" id="{4614F863-2BEF-49AD-88A9-6619AB9B5C62}"/>
                  </a:ext>
                </a:extLst>
              </p:cNvPr>
              <p:cNvSpPr/>
              <p:nvPr/>
            </p:nvSpPr>
            <p:spPr>
              <a:xfrm>
                <a:off x="10636250" y="1341438"/>
                <a:ext cx="1556543" cy="3378200"/>
              </a:xfrm>
              <a:custGeom>
                <a:avLst/>
                <a:gdLst>
                  <a:gd name="connsiteX0" fmla="*/ 0 w 1556543"/>
                  <a:gd name="connsiteY0" fmla="*/ 0 h 3378200"/>
                  <a:gd name="connsiteX1" fmla="*/ 1547742 w 1556543"/>
                  <a:gd name="connsiteY1" fmla="*/ 0 h 3378200"/>
                  <a:gd name="connsiteX2" fmla="*/ 1547742 w 1556543"/>
                  <a:gd name="connsiteY2" fmla="*/ 90488 h 3378200"/>
                  <a:gd name="connsiteX3" fmla="*/ 95997 w 1556543"/>
                  <a:gd name="connsiteY3" fmla="*/ 90488 h 3378200"/>
                  <a:gd name="connsiteX4" fmla="*/ 95997 w 1556543"/>
                  <a:gd name="connsiteY4" fmla="*/ 3286125 h 3378200"/>
                  <a:gd name="connsiteX5" fmla="*/ 1556543 w 1556543"/>
                  <a:gd name="connsiteY5" fmla="*/ 3286125 h 3378200"/>
                  <a:gd name="connsiteX6" fmla="*/ 1556543 w 1556543"/>
                  <a:gd name="connsiteY6" fmla="*/ 3378200 h 3378200"/>
                  <a:gd name="connsiteX7" fmla="*/ 0 w 1556543"/>
                  <a:gd name="connsiteY7" fmla="*/ 3378200 h 3378200"/>
                  <a:gd name="connsiteX8" fmla="*/ 0 w 1556543"/>
                  <a:gd name="connsiteY8" fmla="*/ 0 h 337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6543" h="3378200">
                    <a:moveTo>
                      <a:pt x="0" y="0"/>
                    </a:moveTo>
                    <a:lnTo>
                      <a:pt x="1547742" y="0"/>
                    </a:lnTo>
                    <a:lnTo>
                      <a:pt x="1547742" y="90488"/>
                    </a:lnTo>
                    <a:lnTo>
                      <a:pt x="95997" y="90488"/>
                    </a:lnTo>
                    <a:lnTo>
                      <a:pt x="95997" y="3286125"/>
                    </a:lnTo>
                    <a:lnTo>
                      <a:pt x="1556543" y="3286125"/>
                    </a:lnTo>
                    <a:lnTo>
                      <a:pt x="1556543" y="3378200"/>
                    </a:lnTo>
                    <a:lnTo>
                      <a:pt x="0" y="3378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5" name="Freeform: Shape 194">
                <a:extLst>
                  <a:ext uri="{FF2B5EF4-FFF2-40B4-BE49-F238E27FC236}">
                    <a16:creationId xmlns:a16="http://schemas.microsoft.com/office/drawing/2014/main" id="{6EE82D75-7D96-4AE5-870E-117E8AE9A987}"/>
                  </a:ext>
                </a:extLst>
              </p:cNvPr>
              <p:cNvSpPr/>
              <p:nvPr/>
            </p:nvSpPr>
            <p:spPr>
              <a:xfrm>
                <a:off x="7732712" y="5299075"/>
                <a:ext cx="4456113" cy="698848"/>
              </a:xfrm>
              <a:custGeom>
                <a:avLst/>
                <a:gdLst>
                  <a:gd name="connsiteX0" fmla="*/ 0 w 4456113"/>
                  <a:gd name="connsiteY0" fmla="*/ 0 h 698848"/>
                  <a:gd name="connsiteX1" fmla="*/ 93549 w 4456113"/>
                  <a:gd name="connsiteY1" fmla="*/ 0 h 698848"/>
                  <a:gd name="connsiteX2" fmla="*/ 93549 w 4456113"/>
                  <a:gd name="connsiteY2" fmla="*/ 131763 h 698848"/>
                  <a:gd name="connsiteX3" fmla="*/ 3791938 w 4456113"/>
                  <a:gd name="connsiteY3" fmla="*/ 131763 h 698848"/>
                  <a:gd name="connsiteX4" fmla="*/ 4456113 w 4456113"/>
                  <a:gd name="connsiteY4" fmla="*/ 588370 h 698848"/>
                  <a:gd name="connsiteX5" fmla="*/ 4456113 w 4456113"/>
                  <a:gd name="connsiteY5" fmla="*/ 698848 h 698848"/>
                  <a:gd name="connsiteX6" fmla="*/ 3766132 w 4456113"/>
                  <a:gd name="connsiteY6" fmla="*/ 222250 h 698848"/>
                  <a:gd name="connsiteX7" fmla="*/ 0 w 4456113"/>
                  <a:gd name="connsiteY7" fmla="*/ 222250 h 698848"/>
                  <a:gd name="connsiteX8" fmla="*/ 0 w 4456113"/>
                  <a:gd name="connsiteY8" fmla="*/ 0 h 698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6113" h="698848">
                    <a:moveTo>
                      <a:pt x="0" y="0"/>
                    </a:moveTo>
                    <a:lnTo>
                      <a:pt x="93549" y="0"/>
                    </a:lnTo>
                    <a:lnTo>
                      <a:pt x="93549" y="131763"/>
                    </a:lnTo>
                    <a:lnTo>
                      <a:pt x="3791938" y="131763"/>
                    </a:lnTo>
                    <a:lnTo>
                      <a:pt x="4456113" y="588370"/>
                    </a:lnTo>
                    <a:lnTo>
                      <a:pt x="4456113" y="698848"/>
                    </a:lnTo>
                    <a:lnTo>
                      <a:pt x="3766132" y="222250"/>
                    </a:lnTo>
                    <a:lnTo>
                      <a:pt x="0" y="2222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9A8D692-12C2-42F2-88B4-5A9EA114D347}"/>
                  </a:ext>
                </a:extLst>
              </p:cNvPr>
              <p:cNvSpPr/>
              <p:nvPr/>
            </p:nvSpPr>
            <p:spPr>
              <a:xfrm>
                <a:off x="9931400" y="5738813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12B4C6B-1ABF-4A08-B4CA-D38322BBF54D}"/>
                  </a:ext>
                </a:extLst>
              </p:cNvPr>
              <p:cNvSpPr/>
              <p:nvPr/>
            </p:nvSpPr>
            <p:spPr>
              <a:xfrm>
                <a:off x="10990263" y="5738813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D959865-100C-44A1-8F18-F5A72A703100}"/>
                  </a:ext>
                </a:extLst>
              </p:cNvPr>
              <p:cNvSpPr/>
              <p:nvPr/>
            </p:nvSpPr>
            <p:spPr>
              <a:xfrm rot="5400000">
                <a:off x="10475119" y="5223670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08BEF-D6C0-4BD1-8412-877B4DBAF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325" y="1704975"/>
              <a:ext cx="3199210" cy="1763316"/>
            </a:xfrm>
            <a:prstGeom prst="rect">
              <a:avLst/>
            </a:prstGeom>
            <a:noFill/>
            <a:ln w="60325" cap="flat">
              <a:solidFill>
                <a:srgbClr val="00A64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 sz="135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0" name="Picture 19" descr="A picture containing monitor, computer, keyboard, table&#10;&#10;Description automatically generated">
              <a:extLst>
                <a:ext uri="{FF2B5EF4-FFF2-40B4-BE49-F238E27FC236}">
                  <a16:creationId xmlns:a16="http://schemas.microsoft.com/office/drawing/2014/main" id="{DC46C932-19EF-4690-AB35-D49ED58E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23" y="1796707"/>
              <a:ext cx="2332431" cy="1826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76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A8FB-AFE1-4FC9-B7E5-C7877DDDA747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1"/>
            <a:ext cx="2628900" cy="57598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1"/>
            <a:ext cx="7734300" cy="5759899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EA6F-3CCB-4B0E-84A2-75ADE2EC08EE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017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800100"/>
            <a:ext cx="10972800" cy="268605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09600" y="3698875"/>
            <a:ext cx="10972800" cy="2552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12635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8153"/>
            <a:ext cx="11582400" cy="5021979"/>
          </a:xfrm>
        </p:spPr>
        <p:txBody>
          <a:bodyPr/>
          <a:lstStyle>
            <a:lvl1pPr marL="519113" indent="-442913">
              <a:buSzPct val="11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</a:defRPr>
            </a:lvl1pPr>
            <a:lvl2pPr marL="685800" indent="-381000"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</a:defRPr>
            </a:lvl2pPr>
            <a:lvl3pPr marL="836063" indent="-226478">
              <a:buFont typeface="Wingdings" panose="05000000000000000000" pitchFamily="2" charset="2"/>
              <a:buChar char="§"/>
              <a:defRPr sz="2667">
                <a:solidFill>
                  <a:schemeClr val="tx1"/>
                </a:solidFill>
              </a:defRPr>
            </a:lvl3pPr>
            <a:lvl4pPr marL="1071007" indent="-234945">
              <a:defRPr sz="2400">
                <a:solidFill>
                  <a:schemeClr val="tx1"/>
                </a:solidFill>
              </a:defRPr>
            </a:lvl4pPr>
            <a:lvl5pPr marL="1297485" indent="-226478"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8468"/>
            <a:ext cx="2472271" cy="365125"/>
          </a:xfrm>
        </p:spPr>
        <p:txBody>
          <a:bodyPr/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9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E636194-6CD7-4E33-BCC1-B8B023C80F22}" type="datetime1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70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286605"/>
            <a:ext cx="11582400" cy="703996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93800"/>
            <a:ext cx="5689600" cy="5080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193800"/>
            <a:ext cx="5791200" cy="5080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1B59-BAF3-4521-AFE5-F10C3E2C9939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5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04800" y="279400"/>
            <a:ext cx="11582400" cy="711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1995"/>
            <a:ext cx="5683795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605" y="2094962"/>
            <a:ext cx="5683795" cy="41788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201995"/>
            <a:ext cx="5651863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1" y="2133907"/>
            <a:ext cx="5651863" cy="41398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CE62-575E-4655-B525-D087C0352193}" type="datetime1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5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B460-6D87-49DC-A53A-48FDB8BA2DCB}" type="datetime1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6F81-E033-4665-8774-7128A244792E}" type="datetime1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1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9F28FB0A-6553-46F5-82E8-EC8B61555C30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3756-F29F-41B2-9EBD-75E4F940D107}" type="datetime1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6334317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86605"/>
            <a:ext cx="11582400" cy="7039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0736"/>
            <a:ext cx="11582400" cy="50219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1" y="6442483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5176" y="64484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04800" y="1092200"/>
            <a:ext cx="1158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9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bc.ca/~lowe/vision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3.xml"/><Relationship Id="rId7" Type="http://schemas.openxmlformats.org/officeDocument/2006/relationships/image" Target="../media/image3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0.gif"/><Relationship Id="rId5" Type="http://schemas.openxmlformats.org/officeDocument/2006/relationships/slideLayout" Target="../slideLayouts/slideLayout2.xml"/><Relationship Id="rId10" Type="http://schemas.openxmlformats.org/officeDocument/2006/relationships/hyperlink" Target="http://en.wikipedia.org/wiki/Automatic_number_plate_recognition" TargetMode="External"/><Relationship Id="rId4" Type="http://schemas.openxmlformats.org/officeDocument/2006/relationships/tags" Target="../tags/tag4.xml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"/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"/><Relationship Id="rId4" Type="http://schemas.openxmlformats.org/officeDocument/2006/relationships/image" Target="../media/image36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nsiblevision.com/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obileye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ymo.com/tech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stair.stanford.edu/" TargetMode="Externa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0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hyperlink" Target="http://www.robocup.org/" TargetMode="External"/><Relationship Id="rId11" Type="http://schemas.openxmlformats.org/officeDocument/2006/relationships/image" Target="../media/image63.png"/><Relationship Id="rId5" Type="http://schemas.openxmlformats.org/officeDocument/2006/relationships/image" Target="../media/image59.jpeg"/><Relationship Id="rId10" Type="http://schemas.openxmlformats.org/officeDocument/2006/relationships/image" Target="../media/image62.png"/><Relationship Id="rId4" Type="http://schemas.openxmlformats.org/officeDocument/2006/relationships/hyperlink" Target="UNSW_CMU.mpg" TargetMode="External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ydio.com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gif"/><Relationship Id="rId3" Type="http://schemas.openxmlformats.org/officeDocument/2006/relationships/image" Target="../media/image69.png"/><Relationship Id="rId7" Type="http://schemas.openxmlformats.org/officeDocument/2006/relationships/image" Target="../media/image76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8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79.wmf"/><Relationship Id="rId4" Type="http://schemas.openxmlformats.org/officeDocument/2006/relationships/oleObject" Target="../embeddings/oleObject6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3.w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nWIHWFbuUQ" TargetMode="External"/><Relationship Id="rId2" Type="http://schemas.openxmlformats.org/officeDocument/2006/relationships/hyperlink" Target="https://poloclub.github.io/cnn-explain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s.stanford.edu/people/karpathy/convnetjs/demo/cifar10.html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yllabus.html" TargetMode="External"/><Relationship Id="rId2" Type="http://schemas.openxmlformats.org/officeDocument/2006/relationships/hyperlink" Target="https://deeplearning.cs.cmu.edu/F20/index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14.jpeg"/><Relationship Id="rId2" Type="http://schemas.openxmlformats.org/officeDocument/2006/relationships/hyperlink" Target="http://images.google.com/imgres?imgurl=http://www.ini.unizh.ch/~tobi/eye.gif&amp;imgrefurl=http://www.ini.unizh.ch/public-cgi-bin/announce_proj.cgi?page=details&amp;key=38&amp;h=300&amp;w=400&amp;sz=32&amp;tbnid=zsLCNmwY-qMJ:&amp;tbnh=90&amp;tbnw=120&amp;hl=en&amp;start=22&amp;prev=/images?q=eye+gif&amp;start=20&amp;svnum=10&amp;hl=en&amp;lr=&amp;rls=GGLG,GGLG:2005-34,GGLG:en&amp;sa=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ges.google.com/imgres?imgurl=http://www.turboread.com/images/brain.gif&amp;imgrefurl=http://www.turboread.com/poor_concentration.htm&amp;h=364&amp;w=434&amp;sz=7&amp;tbnid=DvCRVkU10kEJ:&amp;tbnh=103&amp;tbnw=123&amp;hl=en&amp;start=1&amp;prev=/images?q=brain+.gif&amp;svnum=10&amp;hl=en&amp;lr=&amp;rls=GGLG,GGLG:2005-34,GGLG:en&amp;sa=N" TargetMode="External"/><Relationship Id="rId5" Type="http://schemas.openxmlformats.org/officeDocument/2006/relationships/image" Target="../media/image13.jpeg"/><Relationship Id="rId4" Type="http://schemas.openxmlformats.org/officeDocument/2006/relationships/hyperlink" Target="http://images.google.com/imgres?imgurl=http://www.computergate.com/products/images/tb181/MDCLQP4.jpg&amp;imgrefurl=http://www.computergate.com/products/category.cfm?prodseq=F2&amp;h=340&amp;w=340&amp;sz=11&amp;tbnid=5a4dx2QsWasJ:&amp;tbnh=115&amp;tbnw=115&amp;hl=en&amp;start=1&amp;prev=/images?q=web+camera&amp;svnum=10&amp;hl=en&amp;lr=&amp;rls=GGLG,GGLG:2005-34,GGLG:en" TargetMode="External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55A-E307-452F-B33F-FD246998A834}" type="datetime1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4710903"/>
            <a:ext cx="12192000" cy="914400"/>
          </a:xfrm>
        </p:spPr>
        <p:txBody>
          <a:bodyPr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FDCC1-F224-4CE0-BFF9-820BC9DDD3A1}"/>
              </a:ext>
            </a:extLst>
          </p:cNvPr>
          <p:cNvSpPr txBox="1"/>
          <p:nvPr/>
        </p:nvSpPr>
        <p:spPr>
          <a:xfrm>
            <a:off x="2083324" y="5527402"/>
            <a:ext cx="7975075" cy="646331"/>
          </a:xfrm>
          <a:prstGeom prst="rect">
            <a:avLst/>
          </a:prstGeom>
          <a:solidFill>
            <a:srgbClr val="66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>
                <a:ea typeface="新細明體" pitchFamily="18" charset="-120"/>
              </a:rPr>
              <a:t>The slides are mostly adopted from material developed by:</a:t>
            </a:r>
          </a:p>
          <a:p>
            <a:pPr algn="ctr"/>
            <a:r>
              <a:rPr lang="en-US"/>
              <a:t>Dr. Aiman El-Maleh, KFUPM, COE Department</a:t>
            </a:r>
          </a:p>
        </p:txBody>
      </p:sp>
    </p:spTree>
    <p:extLst>
      <p:ext uri="{BB962C8B-B14F-4D97-AF65-F5344CB8AC3E}">
        <p14:creationId xmlns:p14="http://schemas.microsoft.com/office/powerpoint/2010/main" val="203148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54435-0799-4199-A237-85844DA4C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2D33-77FA-4955-91A9-3288CF49C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Background Clutter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E8E34-381E-4E35-AD12-8C0A755E5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C4DD5-2CB3-415D-9BCA-FD05BF3E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54547-DAA6-4DF4-B5A6-87AC58F5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F31C48-9031-4151-B469-36FE0A72F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973" y="1853063"/>
            <a:ext cx="7892159" cy="39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87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9762-DA9A-4EBE-9570-FD014E54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96A9-D92F-4455-8CD3-5691913BF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Illumination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4DB77-D351-47C7-B441-9455E67C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6FE13-3935-4DA7-89F7-6B867677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D36FE-2FD6-4B0E-A504-7A75CCC8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FD6BA-EF5B-4DC1-8219-FF5799E3D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50" y="1916906"/>
            <a:ext cx="9101906" cy="38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2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C3A94-86AE-47D2-BC9A-68555E335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373A-05AA-4558-A03E-555097723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Occlusion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F0C02-93E8-4A86-8D4D-B7C1E4344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59D05-BE06-4C72-B0CA-4FB18BE6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1438B-2060-4BDF-ACB7-0E0947D3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04C087-B675-4284-AC4F-24C81BB2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32" y="1846827"/>
            <a:ext cx="906626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2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CA5D-155C-415A-896F-04958BC0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F3F09-FC76-46D1-BD91-A53C8B63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Deformation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B00F8-4668-4833-8E20-418D49619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4C967-66AE-432F-BED2-3DE1879D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D52E6-B842-46B9-8794-B954304D9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96185B-4D36-4DC2-A570-E75F2FFD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29" y="1976353"/>
            <a:ext cx="8663012" cy="374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677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8A9D6-007B-454F-BDE8-2157BB40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91872-19AE-4AB2-8B4F-386C5F84E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Intraclass Variation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310E-E824-4EA7-BAB9-EDA671994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11775-7BC1-4BCC-9D7C-2B8E7777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180CA-0C44-4A4E-8544-9991C9A5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692E7E-502F-4CEA-BB47-D7BC8218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405" y="1768804"/>
            <a:ext cx="7901991" cy="457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3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7AC4-A70E-492E-9A8E-4D9B413A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2EC6F-972E-4FB4-95F8-A27FFE067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300"/>
              </a:spcBef>
            </a:pPr>
            <a:r>
              <a:rPr lang="en-US" sz="4600" dirty="0"/>
              <a:t>Low Level Vision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Measurements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Enhancements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Region segmentation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Features</a:t>
            </a:r>
          </a:p>
          <a:p>
            <a:pPr>
              <a:spcBef>
                <a:spcPts val="300"/>
              </a:spcBef>
            </a:pPr>
            <a:r>
              <a:rPr lang="en-US" sz="4600" dirty="0">
                <a:solidFill>
                  <a:srgbClr val="D9D9D9"/>
                </a:solidFill>
              </a:rPr>
              <a:t>Mid Level Vision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Reconstruction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Depth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Motion Estimation</a:t>
            </a:r>
          </a:p>
          <a:p>
            <a:pPr>
              <a:spcBef>
                <a:spcPts val="300"/>
              </a:spcBef>
            </a:pPr>
            <a:r>
              <a:rPr lang="en-US" sz="4600" dirty="0">
                <a:solidFill>
                  <a:srgbClr val="D9D9D9"/>
                </a:solidFill>
              </a:rPr>
              <a:t>High Level Vision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Category detection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Activity recognition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Deep understandings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Pose estimation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6247DF-C4EF-4FEB-ACBD-DF0C8F982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6A20B-89EF-4156-B1B9-E2D12B3D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52372" y="5288110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3A32E-685B-46EF-AFF3-E840D345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15</a:t>
            </a:fld>
            <a:endParaRPr lang="en-US"/>
          </a:p>
        </p:txBody>
      </p:sp>
      <p:pic>
        <p:nvPicPr>
          <p:cNvPr id="18" name="Google Shape;522;p73">
            <a:extLst>
              <a:ext uri="{FF2B5EF4-FFF2-40B4-BE49-F238E27FC236}">
                <a16:creationId xmlns:a16="http://schemas.microsoft.com/office/drawing/2014/main" id="{178B7C60-B795-48F3-A7E0-F5D23E9527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9704" y="3945276"/>
            <a:ext cx="4070046" cy="228116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3DA3E71F-D66B-4F4F-9378-A4D2B357DE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391849"/>
              </p:ext>
            </p:extLst>
          </p:nvPr>
        </p:nvGraphicFramePr>
        <p:xfrm>
          <a:off x="6359704" y="1287405"/>
          <a:ext cx="4070046" cy="245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193920" imgH="1924200" progId="PBrush">
                  <p:embed/>
                </p:oleObj>
              </mc:Choice>
              <mc:Fallback>
                <p:oleObj name="Bitmap Image" r:id="rId3" imgW="3193920" imgH="1924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9704" y="1287405"/>
                        <a:ext cx="4070046" cy="2451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967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9DB5-7498-4A42-A949-6F02DE4FE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761DB-7E02-4CD0-BC64-9BBED78E4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300"/>
              </a:spcBef>
            </a:pPr>
            <a:r>
              <a:rPr lang="en-US" sz="3800" dirty="0">
                <a:solidFill>
                  <a:schemeClr val="bg1">
                    <a:lumMod val="75000"/>
                  </a:schemeClr>
                </a:solidFill>
              </a:rPr>
              <a:t>Low Level Vision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Measurements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Enhancements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Region segmentation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Features</a:t>
            </a:r>
          </a:p>
          <a:p>
            <a:pPr>
              <a:spcBef>
                <a:spcPts val="300"/>
              </a:spcBef>
            </a:pPr>
            <a:r>
              <a:rPr lang="en-US" sz="4100" dirty="0"/>
              <a:t>Mid Level Vision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Reconstruction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Depth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Motion Estimation</a:t>
            </a:r>
          </a:p>
          <a:p>
            <a:pPr>
              <a:spcBef>
                <a:spcPts val="300"/>
              </a:spcBef>
            </a:pPr>
            <a:r>
              <a:rPr lang="en-US" sz="4100" dirty="0">
                <a:solidFill>
                  <a:schemeClr val="bg1">
                    <a:lumMod val="75000"/>
                  </a:schemeClr>
                </a:solidFill>
              </a:rPr>
              <a:t>High Level Vision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Category detection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Activity recognition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Deep understandings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Pose estimation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BACE-8B0E-4A1E-AA76-F82FB769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16382-FC2E-4BF7-88D2-B486D1BA0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E7B0D-22F3-4165-88D7-8FCD57B6F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ADC7800C-9C59-4EF4-8267-EBE000FBBE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508889"/>
              </p:ext>
            </p:extLst>
          </p:nvPr>
        </p:nvGraphicFramePr>
        <p:xfrm>
          <a:off x="4693186" y="1228153"/>
          <a:ext cx="4417281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378240" imgH="2108160" progId="PBrush">
                  <p:embed/>
                </p:oleObj>
              </mc:Choice>
              <mc:Fallback>
                <p:oleObj name="Bitmap Image" r:id="rId2" imgW="3378240" imgH="2108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93186" y="1228153"/>
                        <a:ext cx="4417281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6E13D76-1751-458D-A34B-A1C04C06C9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t="3036" r="1210"/>
          <a:stretch>
            <a:fillRect/>
          </a:stretch>
        </p:blipFill>
        <p:spPr bwMode="auto">
          <a:xfrm>
            <a:off x="4693186" y="3692930"/>
            <a:ext cx="4417281" cy="239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4BE535-117B-4162-8C82-213F8B3F1182}"/>
              </a:ext>
            </a:extLst>
          </p:cNvPr>
          <p:cNvSpPr txBox="1"/>
          <p:nvPr/>
        </p:nvSpPr>
        <p:spPr>
          <a:xfrm>
            <a:off x="9431676" y="4335696"/>
            <a:ext cx="3472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Structure estimation </a:t>
            </a:r>
          </a:p>
          <a:p>
            <a:r>
              <a:rPr lang="en-US" dirty="0">
                <a:solidFill>
                  <a:srgbClr val="FF0000"/>
                </a:solidFill>
              </a:rPr>
              <a:t>from photos</a:t>
            </a:r>
          </a:p>
        </p:txBody>
      </p:sp>
    </p:spTree>
    <p:extLst>
      <p:ext uri="{BB962C8B-B14F-4D97-AF65-F5344CB8AC3E}">
        <p14:creationId xmlns:p14="http://schemas.microsoft.com/office/powerpoint/2010/main" val="3643271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666B-E1E6-40DE-AE25-DB6A1366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D2295-8B8C-425D-8DAD-0CD77AE41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300"/>
              </a:spcBef>
            </a:pPr>
            <a:r>
              <a:rPr lang="en-US" sz="3800" dirty="0">
                <a:solidFill>
                  <a:srgbClr val="BFBFBF"/>
                </a:solidFill>
              </a:rPr>
              <a:t>Low Level Vision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BFBFBF"/>
                </a:solidFill>
              </a:rPr>
              <a:t>Measurements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BFBFBF"/>
                </a:solidFill>
              </a:rPr>
              <a:t>Enhancements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BFBFBF"/>
                </a:solidFill>
              </a:rPr>
              <a:t>Region segmentation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BFBFBF"/>
                </a:solidFill>
              </a:rPr>
              <a:t>Features</a:t>
            </a:r>
          </a:p>
          <a:p>
            <a:pPr>
              <a:spcBef>
                <a:spcPts val="300"/>
              </a:spcBef>
            </a:pPr>
            <a:r>
              <a:rPr lang="en-US" sz="4100" dirty="0">
                <a:solidFill>
                  <a:srgbClr val="D9D9D9"/>
                </a:solidFill>
              </a:rPr>
              <a:t>Mid Level Vision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Reconstruction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Depth</a:t>
            </a:r>
          </a:p>
          <a:p>
            <a:pPr lvl="1">
              <a:spcBef>
                <a:spcPts val="300"/>
              </a:spcBef>
            </a:pPr>
            <a:r>
              <a:rPr lang="en-US" dirty="0">
                <a:solidFill>
                  <a:srgbClr val="D9D9D9"/>
                </a:solidFill>
              </a:rPr>
              <a:t>Motion Estimation</a:t>
            </a:r>
          </a:p>
          <a:p>
            <a:pPr>
              <a:spcBef>
                <a:spcPts val="300"/>
              </a:spcBef>
            </a:pPr>
            <a:r>
              <a:rPr lang="en-US" sz="4100" dirty="0"/>
              <a:t>High Level Vision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Category detection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Activity recognition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Deep understandings</a:t>
            </a:r>
          </a:p>
          <a:p>
            <a:pPr lvl="1">
              <a:spcBef>
                <a:spcPts val="300"/>
              </a:spcBef>
            </a:pPr>
            <a:r>
              <a:rPr lang="en-US" dirty="0"/>
              <a:t>Pose estimation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41B54-512C-4B53-8801-27F57B099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F26AA-C340-43CC-809E-A6D28B818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D6429-C884-4772-9B5B-466943912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89504655-291A-4905-8C63-AD748D8079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1584991"/>
              </p:ext>
            </p:extLst>
          </p:nvPr>
        </p:nvGraphicFramePr>
        <p:xfrm>
          <a:off x="3921125" y="817563"/>
          <a:ext cx="6403975" cy="313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48280" imgH="3133800" progId="Paint.Picture">
                  <p:embed/>
                </p:oleObj>
              </mc:Choice>
              <mc:Fallback>
                <p:oleObj name="Bitmap Image" r:id="rId2" imgW="5048280" imgH="31338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921125" y="817563"/>
                        <a:ext cx="6403975" cy="313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oogle Shape;514;p72">
            <a:extLst>
              <a:ext uri="{FF2B5EF4-FFF2-40B4-BE49-F238E27FC236}">
                <a16:creationId xmlns:a16="http://schemas.microsoft.com/office/drawing/2014/main" id="{D18E6452-5CDE-4819-B662-9E2EFC8164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905" y="3816638"/>
            <a:ext cx="4268413" cy="256814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F2FF717-E4B5-4879-AFB1-70A712FE33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538759"/>
              </p:ext>
            </p:extLst>
          </p:nvPr>
        </p:nvGraphicFramePr>
        <p:xfrm>
          <a:off x="10642600" y="1843378"/>
          <a:ext cx="12446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1244520" imgH="2577960" progId="PBrush">
                  <p:embed/>
                </p:oleObj>
              </mc:Choice>
              <mc:Fallback>
                <p:oleObj name="Bitmap Image" r:id="rId5" imgW="1244520" imgH="2577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642600" y="1843378"/>
                        <a:ext cx="12446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50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F0C47-A696-4A69-9C78-8F0054019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EF5B0-26E0-4D14-AF4E-C0AFEE08D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Laptop</a:t>
            </a:r>
            <a:r>
              <a:rPr lang="en-US" dirty="0"/>
              <a:t>:  Biometrics auto-login (face recognition, 3D), OCR</a:t>
            </a:r>
          </a:p>
          <a:p>
            <a:r>
              <a:rPr lang="en-US" dirty="0">
                <a:solidFill>
                  <a:srgbClr val="FF0000"/>
                </a:solidFill>
              </a:rPr>
              <a:t>Smartphones</a:t>
            </a:r>
            <a:r>
              <a:rPr lang="en-US" dirty="0"/>
              <a:t>:  QR codes, computational photography (Android Lens Blur, iPhone Portrait Mode), panorama construction (Google Photo Spheres), face detection, expression detection (smile), Snapchat filters (face tracking), Google Tango (3D reconstruction), Night Sight (Pixel)</a:t>
            </a:r>
          </a:p>
          <a:p>
            <a:r>
              <a:rPr lang="en-US" dirty="0">
                <a:solidFill>
                  <a:srgbClr val="FF0000"/>
                </a:solidFill>
              </a:rPr>
              <a:t>Web</a:t>
            </a:r>
            <a:r>
              <a:rPr lang="en-US" dirty="0"/>
              <a:t>:  Image search, Google photos (face recognition, object recognition, scene recognition, </a:t>
            </a:r>
            <a:r>
              <a:rPr lang="en-US" dirty="0" err="1"/>
              <a:t>geolocalization</a:t>
            </a:r>
            <a:r>
              <a:rPr lang="en-US" dirty="0"/>
              <a:t> from vision), Facebook (image captioning), Google maps aerial imaging (image stitching), YouTube (content categorization)</a:t>
            </a:r>
          </a:p>
          <a:p>
            <a:r>
              <a:rPr lang="en-US" dirty="0">
                <a:solidFill>
                  <a:srgbClr val="FF0000"/>
                </a:solidFill>
              </a:rPr>
              <a:t>VR/AR</a:t>
            </a:r>
            <a:r>
              <a:rPr lang="en-US" dirty="0"/>
              <a:t>:  Outside-in tracking (HTC VIVE), inside out tracking (simultaneous localization and mapping, HoloLens), object occlusion (dense depth estimation)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322A5-23E3-4C5C-AADE-59D134381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52789-6E5C-47EC-811E-33E875C07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71C78-29E5-4F99-A153-CE404510C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5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A6A15-489B-48F2-80BD-1FF075930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BDA96-5E20-41B4-A76A-2B33C205D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300"/>
              </a:spcBef>
            </a:pPr>
            <a:r>
              <a:rPr lang="en-US" dirty="0">
                <a:solidFill>
                  <a:srgbClr val="FF0000"/>
                </a:solidFill>
              </a:rPr>
              <a:t>Motion</a:t>
            </a:r>
            <a:r>
              <a:rPr lang="en-US" dirty="0"/>
              <a:t>:  Kinect, full body tracking of skeleton, gesture recognition, virtual try-on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FF0000"/>
                </a:solidFill>
              </a:rPr>
              <a:t>Medical imaging</a:t>
            </a:r>
            <a:r>
              <a:rPr lang="en-US" dirty="0"/>
              <a:t>:  CAT / MRI reconstruction, assisted diagnosis, automatic pathology, </a:t>
            </a:r>
            <a:r>
              <a:rPr lang="en-US" dirty="0" err="1"/>
              <a:t>connectomics</a:t>
            </a:r>
            <a:r>
              <a:rPr lang="en-US" dirty="0"/>
              <a:t>, endoscopic surgery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FF0000"/>
                </a:solidFill>
              </a:rPr>
              <a:t>Industry</a:t>
            </a:r>
            <a:r>
              <a:rPr lang="en-US" dirty="0"/>
              <a:t>:  Vision-based robotics (marker-based), machine-assisted router (jig), automated post, ANPR (number plates), surveillance, drones, shopping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FF0000"/>
                </a:solidFill>
              </a:rPr>
              <a:t>Transportation</a:t>
            </a:r>
            <a:r>
              <a:rPr lang="en-US" dirty="0"/>
              <a:t>:  Assisted driving (everything), face tracking/iris dilation for </a:t>
            </a:r>
            <a:r>
              <a:rPr lang="en-US" dirty="0" err="1"/>
              <a:t>drunkeness</a:t>
            </a:r>
            <a:r>
              <a:rPr lang="en-US" dirty="0"/>
              <a:t>, drowsiness, automated distribution </a:t>
            </a:r>
          </a:p>
          <a:p>
            <a:pPr>
              <a:spcBef>
                <a:spcPts val="300"/>
              </a:spcBef>
            </a:pPr>
            <a:r>
              <a:rPr lang="en-US" dirty="0">
                <a:solidFill>
                  <a:srgbClr val="FF0000"/>
                </a:solidFill>
              </a:rPr>
              <a:t>Media</a:t>
            </a:r>
            <a:r>
              <a:rPr lang="en-US" dirty="0"/>
              <a:t>:  Visual effects for film, TV (reconstruction), virtual sports replay (reconstruction), semantics-based auto edits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CEC1E-8C34-40B5-BDFD-154615BB4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6A7F3-DDA9-4AFE-B4DE-46E6AC78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59172-EE4E-446E-B5B0-09677043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2FDE4-1F32-4AA2-B92F-75E91CEABB22}"/>
              </a:ext>
            </a:extLst>
          </p:cNvPr>
          <p:cNvSpPr txBox="1"/>
          <p:nvPr/>
        </p:nvSpPr>
        <p:spPr>
          <a:xfrm>
            <a:off x="791294" y="5916736"/>
            <a:ext cx="423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https://www.cs.ubc.ca/~lowe/vision.html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92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Outline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Image Representation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What is Computer Vision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Computer Vision Challenges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Computer Vision Tasks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Computer Vision Applications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Convolutional Neural Networks (CNNs)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A0429-3307-4AD3-BF34-A55422C0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056"/>
            <a:ext cx="115824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FA00-3135-49E3-BD0F-39871DA68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C0963-5772-4FCE-898D-72AB93A4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9AF64-7D15-486D-92C7-01F13A04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20</a:t>
            </a:fld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C6A2BE-3BE9-4A4E-BED5-7415EA0BA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Optical Character Recognition (OCR): </a:t>
            </a:r>
            <a:r>
              <a:rPr lang="en-US" dirty="0">
                <a:solidFill>
                  <a:prstClr val="black"/>
                </a:solidFill>
                <a:latin typeface="Arial" charset="0"/>
              </a:rPr>
              <a:t>Technology to convert images of text into text. Scanners come with OCR software.</a:t>
            </a:r>
          </a:p>
          <a:p>
            <a:endParaRPr lang="en-US" dirty="0"/>
          </a:p>
        </p:txBody>
      </p:sp>
      <p:pic>
        <p:nvPicPr>
          <p:cNvPr id="16" name="Picture 15" descr="asamples">
            <a:extLst>
              <a:ext uri="{FF2B5EF4-FFF2-40B4-BE49-F238E27FC236}">
                <a16:creationId xmlns:a16="http://schemas.microsoft.com/office/drawing/2014/main" id="{602DF2FF-4583-4850-A540-9E6DABA7861F}"/>
              </a:ext>
            </a:extLst>
          </p:cNvPr>
          <p:cNvPicPr>
            <a:picLocks noChangeAspect="1" noChangeArrowheads="1" noCrop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99774" y="2346979"/>
            <a:ext cx="3657600" cy="2084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4">
            <a:extLst>
              <a:ext uri="{FF2B5EF4-FFF2-40B4-BE49-F238E27FC236}">
                <a16:creationId xmlns:a16="http://schemas.microsoft.com/office/drawing/2014/main" id="{EE600E1C-AF33-4F58-8D98-2C381DFEFB4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16020" y="4472087"/>
            <a:ext cx="30926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Mail digit recognition, AT&amp;T labs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FD594A-ADC4-4998-AD09-8652CD274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7687" y="2334107"/>
            <a:ext cx="2056313" cy="35016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9BE0C9-8FF4-4CBB-B6D0-0E136A9671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1851" y="2334107"/>
            <a:ext cx="1303133" cy="3200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ED2B8B6-0E73-4B8E-A0D6-C2CEF8B1006E}"/>
              </a:ext>
            </a:extLst>
          </p:cNvPr>
          <p:cNvSpPr txBox="1"/>
          <p:nvPr/>
        </p:nvSpPr>
        <p:spPr>
          <a:xfrm>
            <a:off x="5518078" y="2762746"/>
            <a:ext cx="14776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Live</a:t>
            </a:r>
            <a:br>
              <a:rPr lang="en-US" sz="2000" dirty="0"/>
            </a:br>
            <a:r>
              <a:rPr lang="en-US" sz="2000" dirty="0"/>
              <a:t>Camera</a:t>
            </a:r>
            <a:br>
              <a:rPr lang="en-US" sz="2000" dirty="0"/>
            </a:br>
            <a:r>
              <a:rPr lang="en-US" sz="2000" dirty="0"/>
              <a:t>Translation</a:t>
            </a:r>
          </a:p>
        </p:txBody>
      </p:sp>
      <p:pic>
        <p:nvPicPr>
          <p:cNvPr id="21" name="Picture 6" descr="California_license_plate_ANPR">
            <a:extLst>
              <a:ext uri="{FF2B5EF4-FFF2-40B4-BE49-F238E27FC236}">
                <a16:creationId xmlns:a16="http://schemas.microsoft.com/office/drawing/2014/main" id="{52CB464B-A563-47A0-A047-76B28285D21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 rotWithShape="1">
          <a:blip r:embed="rId9" cstate="print"/>
          <a:srcRect t="65793"/>
          <a:stretch/>
        </p:blipFill>
        <p:spPr bwMode="auto">
          <a:xfrm>
            <a:off x="1355680" y="4931792"/>
            <a:ext cx="3581400" cy="94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7">
            <a:extLst>
              <a:ext uri="{FF2B5EF4-FFF2-40B4-BE49-F238E27FC236}">
                <a16:creationId xmlns:a16="http://schemas.microsoft.com/office/drawing/2014/main" id="{4B70E90F-145B-4699-8884-49D0A1074F4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006519" y="5954937"/>
            <a:ext cx="45132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License plate readers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prstClr val="black"/>
                </a:solidFill>
                <a:latin typeface="Arial" charset="0"/>
                <a:hlinkClick r:id="rId10"/>
              </a:rPr>
              <a:t>http://en.wikipedia.org/wiki/Automatic_number_plate_recognition</a:t>
            </a:r>
            <a:endParaRPr lang="en-US" sz="1200" dirty="0">
              <a:solidFill>
                <a:prstClr val="black"/>
              </a:solidFill>
              <a:latin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665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791E8-EA0E-41A5-AF75-A9126D943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8FF6F-50CA-4576-A56D-5F281CBC5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Object Recognition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82F2B-236E-4537-A289-4AA76B8C3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6CF1E8-3E8E-4F6B-94B5-B911F440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AEFEB-3A28-4AC9-A713-CB256EDD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21</a:t>
            </a:fld>
            <a:endParaRPr lang="en-US"/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9D3EEC08-AFF7-4650-92C6-C83C81D2A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906" y="1885722"/>
            <a:ext cx="3072569" cy="190182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oshiba Tech IS-910T">
            <a:extLst>
              <a:ext uri="{FF2B5EF4-FFF2-40B4-BE49-F238E27FC236}">
                <a16:creationId xmlns:a16="http://schemas.microsoft.com/office/drawing/2014/main" id="{2CA734D2-1262-4AD6-BC0B-7114FB24CA17}"/>
              </a:ext>
            </a:extLst>
          </p:cNvPr>
          <p:cNvSpPr txBox="1"/>
          <p:nvPr/>
        </p:nvSpPr>
        <p:spPr>
          <a:xfrm>
            <a:off x="9043859" y="1971905"/>
            <a:ext cx="159627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sz="2000" dirty="0"/>
              <a:t>Toshiba Tech</a:t>
            </a:r>
            <a:endParaRPr lang="en-US" sz="2000" dirty="0"/>
          </a:p>
          <a:p>
            <a:r>
              <a:rPr sz="2000" dirty="0"/>
              <a:t>IS-910T</a:t>
            </a:r>
          </a:p>
        </p:txBody>
      </p:sp>
      <p:sp>
        <p:nvSpPr>
          <p:cNvPr id="9" name="2013">
            <a:extLst>
              <a:ext uri="{FF2B5EF4-FFF2-40B4-BE49-F238E27FC236}">
                <a16:creationId xmlns:a16="http://schemas.microsoft.com/office/drawing/2014/main" id="{BE5A7AE2-63FB-45C9-ADFB-B3C7C7324543}"/>
              </a:ext>
            </a:extLst>
          </p:cNvPr>
          <p:cNvSpPr txBox="1"/>
          <p:nvPr/>
        </p:nvSpPr>
        <p:spPr>
          <a:xfrm>
            <a:off x="9083620" y="2804925"/>
            <a:ext cx="67326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rPr sz="2000" dirty="0"/>
              <a:t>2013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FFC6397F-43D3-4614-8F20-06F9ACFEE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90" y="1908234"/>
            <a:ext cx="3702793" cy="1901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970BA9CF-2268-46C9-8AAF-2233741F1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591" y="3993303"/>
            <a:ext cx="3160884" cy="2078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724D6713-8679-4000-921D-E67587ADF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190" y="3993304"/>
            <a:ext cx="3702793" cy="207872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DataLogic LaneHawk LH4000">
            <a:extLst>
              <a:ext uri="{FF2B5EF4-FFF2-40B4-BE49-F238E27FC236}">
                <a16:creationId xmlns:a16="http://schemas.microsoft.com/office/drawing/2014/main" id="{FD651B18-C5FE-4616-A072-FBE894B23DB0}"/>
              </a:ext>
            </a:extLst>
          </p:cNvPr>
          <p:cNvSpPr txBox="1"/>
          <p:nvPr/>
        </p:nvSpPr>
        <p:spPr>
          <a:xfrm>
            <a:off x="9085425" y="4053973"/>
            <a:ext cx="125675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 err="1"/>
              <a:t>DataLogic</a:t>
            </a:r>
            <a:r>
              <a:rPr dirty="0"/>
              <a:t> </a:t>
            </a:r>
            <a:endParaRPr lang="en-US" dirty="0"/>
          </a:p>
          <a:p>
            <a:r>
              <a:rPr dirty="0" err="1"/>
              <a:t>LaneHawk</a:t>
            </a:r>
            <a:r>
              <a:rPr dirty="0"/>
              <a:t> </a:t>
            </a:r>
            <a:endParaRPr lang="en-US" dirty="0"/>
          </a:p>
          <a:p>
            <a:r>
              <a:rPr dirty="0"/>
              <a:t>LH4000</a:t>
            </a:r>
          </a:p>
        </p:txBody>
      </p:sp>
      <p:sp>
        <p:nvSpPr>
          <p:cNvPr id="14" name="2012">
            <a:extLst>
              <a:ext uri="{FF2B5EF4-FFF2-40B4-BE49-F238E27FC236}">
                <a16:creationId xmlns:a16="http://schemas.microsoft.com/office/drawing/2014/main" id="{FE899A6E-B34E-4985-8CDD-1EE92D36F84B}"/>
              </a:ext>
            </a:extLst>
          </p:cNvPr>
          <p:cNvSpPr txBox="1"/>
          <p:nvPr/>
        </p:nvSpPr>
        <p:spPr>
          <a:xfrm>
            <a:off x="9071835" y="5133215"/>
            <a:ext cx="673261" cy="410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rPr sz="2000" dirty="0"/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2467640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76C4A-B7A2-4DAE-9949-013D03096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E6AD2-E0FA-4163-A7A6-7CC340BCF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Sports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5FF7C-6D60-4D41-9CE6-2FBDCA489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21124-4B4E-4825-9045-9A9D1D44D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3AB23-2965-429E-A264-5E2E13F85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22</a:t>
            </a:fld>
            <a:endParaRPr lang="en-US"/>
          </a:p>
        </p:txBody>
      </p:sp>
      <p:pic>
        <p:nvPicPr>
          <p:cNvPr id="7" name="Google Shape;316;p49" descr="Picture 4">
            <a:extLst>
              <a:ext uri="{FF2B5EF4-FFF2-40B4-BE49-F238E27FC236}">
                <a16:creationId xmlns:a16="http://schemas.microsoft.com/office/drawing/2014/main" id="{2893A993-0689-4834-9D69-664889A03A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28375" y="2056344"/>
            <a:ext cx="2833065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CD5F5C-8019-464D-9A42-284280D884A3}"/>
              </a:ext>
            </a:extLst>
          </p:cNvPr>
          <p:cNvSpPr/>
          <p:nvPr/>
        </p:nvSpPr>
        <p:spPr>
          <a:xfrm>
            <a:off x="1220919" y="5086885"/>
            <a:ext cx="2840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396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i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Sportvision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first down line</a:t>
            </a:r>
            <a:endParaRPr lang="en-US"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A1A979-03F9-4995-BA41-41376AC17B88}"/>
              </a:ext>
            </a:extLst>
          </p:cNvPr>
          <p:cNvSpPr/>
          <p:nvPr/>
        </p:nvSpPr>
        <p:spPr>
          <a:xfrm>
            <a:off x="4222452" y="5086885"/>
            <a:ext cx="2660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396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GoalControl-4D System</a:t>
            </a:r>
            <a:endParaRPr lang="en-US"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43B676-0627-41F8-9D81-5768E865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972" y="2056344"/>
            <a:ext cx="2982259" cy="2868805"/>
          </a:xfrm>
          <a:prstGeom prst="rect">
            <a:avLst/>
          </a:prstGeom>
        </p:spPr>
      </p:pic>
      <p:pic>
        <p:nvPicPr>
          <p:cNvPr id="11" name="Picture 2" descr="Canonâs Free Viewpoint Video System promises total immersion">
            <a:extLst>
              <a:ext uri="{FF2B5EF4-FFF2-40B4-BE49-F238E27FC236}">
                <a16:creationId xmlns:a16="http://schemas.microsoft.com/office/drawing/2014/main" id="{226E0276-5091-4422-A887-D0E216DFF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324" y="2056344"/>
            <a:ext cx="2751451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68B4FE-D60B-4BC1-A359-21387E6F180C}"/>
              </a:ext>
            </a:extLst>
          </p:cNvPr>
          <p:cNvSpPr/>
          <p:nvPr/>
        </p:nvSpPr>
        <p:spPr>
          <a:xfrm>
            <a:off x="7386174" y="5095982"/>
            <a:ext cx="2579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indent="3968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</a:pPr>
            <a:r>
              <a:rPr lang="en-US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Free Viewpoint- Canon</a:t>
            </a:r>
            <a:endParaRPr lang="en-US" sz="1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4092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EEAF-C710-476B-915A-85E492F1B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9672-EB27-4BC4-8A2D-02912D191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a typeface="Arial"/>
                <a:sym typeface="Arial"/>
              </a:rPr>
              <a:t>Vision-based Biometrics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77CBF-569A-4DEF-A35B-D4130933C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680A67-5957-43A4-9377-45F3566EE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7777E-94FB-4B60-9C2C-4C2546F3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23</a:t>
            </a:fld>
            <a:endParaRPr lang="en-US"/>
          </a:p>
        </p:txBody>
      </p:sp>
      <p:pic>
        <p:nvPicPr>
          <p:cNvPr id="7" name="Picture 4" descr="XM Micro Biometric Fingerprint Mouse">
            <a:extLst>
              <a:ext uri="{FF2B5EF4-FFF2-40B4-BE49-F238E27FC236}">
                <a16:creationId xmlns:a16="http://schemas.microsoft.com/office/drawing/2014/main" id="{6593B89C-5196-4440-B24A-054A28D97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817" y="2151615"/>
            <a:ext cx="1382715" cy="276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5A3F638A-A707-4253-A02D-801DEDB1B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168" y="2748768"/>
            <a:ext cx="1649582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D589F948-361B-4CEC-9787-EE7EC5475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716" y="5164590"/>
            <a:ext cx="25146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</a:rPr>
              <a:t>Fingerprint scanners on many new laptops, </a:t>
            </a:r>
            <a:br>
              <a:rPr lang="en-US" sz="1600" b="0" dirty="0">
                <a:solidFill>
                  <a:schemeClr val="tx1"/>
                </a:solidFill>
              </a:rPr>
            </a:br>
            <a:r>
              <a:rPr lang="en-US" sz="1600" b="0" dirty="0">
                <a:solidFill>
                  <a:schemeClr val="tx1"/>
                </a:solidFill>
              </a:rPr>
              <a:t>other devices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C950D9-C2F5-42C1-A52D-1F4021E59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600" y="2272380"/>
            <a:ext cx="2362034" cy="2352675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076A24AD-BF08-4B05-A2C0-B51757859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1263" y="4707669"/>
            <a:ext cx="16685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</a:rPr>
              <a:t>Apple Face ID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CF9143-7E66-4954-8405-62319D096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061" y="1976714"/>
            <a:ext cx="3370055" cy="2944006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A1746AEE-74A0-4143-AB25-01F8EBF68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1489" y="5069649"/>
            <a:ext cx="313962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sz="1600" b="0" dirty="0">
                <a:solidFill>
                  <a:schemeClr val="tx1"/>
                </a:solidFill>
              </a:rPr>
              <a:t>Face recognition systems now beginning to appear more widely</a:t>
            </a:r>
            <a:br>
              <a:rPr lang="en-US" sz="1600" b="0" dirty="0">
                <a:solidFill>
                  <a:schemeClr val="tx1"/>
                </a:solidFill>
              </a:rPr>
            </a:br>
            <a:r>
              <a:rPr lang="en-US" sz="1400" b="0" dirty="0">
                <a:solidFill>
                  <a:schemeClr val="tx1"/>
                </a:solidFill>
                <a:hlinkClick r:id="rId6"/>
              </a:rPr>
              <a:t>http://www.sensiblevision.com/</a:t>
            </a:r>
            <a:endParaRPr lang="en-US" sz="1400" b="0" dirty="0">
              <a:solidFill>
                <a:schemeClr val="tx1"/>
              </a:solidFill>
            </a:endParaRPr>
          </a:p>
          <a:p>
            <a:pPr eaLnBrk="0" hangingPunct="0">
              <a:spcBef>
                <a:spcPct val="0"/>
              </a:spcBef>
            </a:pPr>
            <a:endParaRPr lang="en-US" sz="1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09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731B-BB02-46FF-AA7A-D0ED948F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586EC-0DE2-448D-8B67-D1FA44D4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Human Shape Capture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62A8D-BBD9-479B-A294-3E76EC70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DC290-DCFD-4EBC-B865-8D9FE9225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2CB52D-41E8-4E41-8317-5535BA7EB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D9F87-EC0E-4570-AC64-8586B82BA7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91" y="1782983"/>
            <a:ext cx="3780579" cy="2126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48B6D6-73CF-4F83-B14F-94F756874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067" y="1782983"/>
            <a:ext cx="3581705" cy="2126576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EED54776-3E90-4BF3-9965-DA9853D7B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5024" y="4029656"/>
            <a:ext cx="3776346" cy="2213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D4015F-35FD-4ABB-BB1E-80DEB4B0C9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067" y="4029656"/>
            <a:ext cx="3581705" cy="221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69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B7B8C-7994-492A-9451-7E4F99EF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057"/>
            <a:ext cx="115824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2F1AC-F757-42F3-8A3D-CD689E9B4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Medical Imaging</a:t>
            </a:r>
          </a:p>
          <a:p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E5D52-7344-4756-98E6-9D633384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CCA79-5923-48AB-9AFC-8BFB9524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6F5E3-89C8-41C3-B569-08C282B5E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4" descr="mybrain">
            <a:extLst>
              <a:ext uri="{FF2B5EF4-FFF2-40B4-BE49-F238E27FC236}">
                <a16:creationId xmlns:a16="http://schemas.microsoft.com/office/drawing/2014/main" id="{50B476AD-4DE0-417D-944C-80F17DDAFCB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2685" y="1932420"/>
            <a:ext cx="35052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27AAE47-258D-4FE5-AE34-3106D21A2930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596798" y="5526520"/>
            <a:ext cx="12096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3D imaging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black"/>
                </a:solidFill>
                <a:latin typeface="Arial" charset="0"/>
              </a:rPr>
              <a:t>MRI, 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B45A68-D5DA-413E-AB4A-91D1F0F89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324" y="1932420"/>
            <a:ext cx="4735584" cy="3505200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60157C18-944D-40FE-870C-3F5924A82A54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23848" y="5506724"/>
            <a:ext cx="21691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Image guided surgery</a:t>
            </a:r>
          </a:p>
        </p:txBody>
      </p:sp>
    </p:spTree>
    <p:extLst>
      <p:ext uri="{BB962C8B-B14F-4D97-AF65-F5344CB8AC3E}">
        <p14:creationId xmlns:p14="http://schemas.microsoft.com/office/powerpoint/2010/main" val="1187475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FE39B-A776-4EF3-8B50-98A8259F0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747DB-821E-477B-8E0B-51A34E209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Virtual &amp; Augmented Reality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C5E6A-2E1C-445E-BF96-92396CE9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8B36C-9DBF-4170-BDA5-5E8F64429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39802-015D-4D69-B3F9-DEF4A5D0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92F65-97BB-4AA1-AB32-6F8DA0147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83" y="1963878"/>
            <a:ext cx="4147704" cy="34564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3A4841A-AC6F-40A4-90CE-35A888E54179}"/>
              </a:ext>
            </a:extLst>
          </p:cNvPr>
          <p:cNvSpPr/>
          <p:nvPr/>
        </p:nvSpPr>
        <p:spPr>
          <a:xfrm>
            <a:off x="1972693" y="5460884"/>
            <a:ext cx="1736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Oculus Quest</a:t>
            </a:r>
            <a:endParaRPr lang="en-US" sz="2000" dirty="0"/>
          </a:p>
        </p:txBody>
      </p:sp>
      <p:pic>
        <p:nvPicPr>
          <p:cNvPr id="9" name="Google Shape;344;p52" descr="Image">
            <a:extLst>
              <a:ext uri="{FF2B5EF4-FFF2-40B4-BE49-F238E27FC236}">
                <a16:creationId xmlns:a16="http://schemas.microsoft.com/office/drawing/2014/main" id="{03F60A93-D725-4A39-9265-09979961F7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9890" y="1963878"/>
            <a:ext cx="3974883" cy="343147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45;p52">
            <a:extLst>
              <a:ext uri="{FF2B5EF4-FFF2-40B4-BE49-F238E27FC236}">
                <a16:creationId xmlns:a16="http://schemas.microsoft.com/office/drawing/2014/main" id="{A0DB0BEA-67A4-4D63-8627-E402358E2F12}"/>
              </a:ext>
            </a:extLst>
          </p:cNvPr>
          <p:cNvSpPr txBox="1"/>
          <p:nvPr/>
        </p:nvSpPr>
        <p:spPr>
          <a:xfrm>
            <a:off x="5432711" y="5497827"/>
            <a:ext cx="318516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Microsoft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Hololens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975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0F195-3B2D-4561-8DF9-0DFC70D5E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38EF4-CE84-42A0-8A4A-1263739A6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Body Tracking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AFED4-5CC9-423D-BDCE-4B062332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2BD83-74C5-4817-9204-86F705700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DD0AF-074F-4DAA-8380-DCAD8223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F6839-3FEB-4D76-BD78-A029DED1C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898" y="1897685"/>
            <a:ext cx="4262918" cy="31237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934B64-AF13-4391-A8FC-590430F3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637" y="1897685"/>
            <a:ext cx="4400093" cy="3118010"/>
          </a:xfrm>
          <a:prstGeom prst="rect">
            <a:avLst/>
          </a:prstGeom>
        </p:spPr>
      </p:pic>
      <p:sp>
        <p:nvSpPr>
          <p:cNvPr id="9" name="Google Shape;345;p52">
            <a:extLst>
              <a:ext uri="{FF2B5EF4-FFF2-40B4-BE49-F238E27FC236}">
                <a16:creationId xmlns:a16="http://schemas.microsoft.com/office/drawing/2014/main" id="{C31C347D-1DE0-4C76-ABA1-F27E982DA6F1}"/>
              </a:ext>
            </a:extLst>
          </p:cNvPr>
          <p:cNvSpPr txBox="1"/>
          <p:nvPr/>
        </p:nvSpPr>
        <p:spPr>
          <a:xfrm>
            <a:off x="973719" y="5220421"/>
            <a:ext cx="3185161" cy="37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ARKit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1854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E0D4-04A3-4519-A265-F8FF8344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72668-6D5E-434F-B2BA-F2395FE68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97331"/>
            <a:ext cx="11582400" cy="502197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ea typeface="Arial"/>
                <a:sym typeface="Arial"/>
              </a:rPr>
              <a:t>Smart Cars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CEAA9-6D32-4ECB-9333-0BD7B873A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11568-1D55-411C-8CCD-53A7CD6D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58796" y="6500882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2D2F3-F608-4B25-A049-BD4E00D2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EF603B-A147-41E1-8B23-BDD37D2DD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478" y="1857101"/>
            <a:ext cx="4493345" cy="3053171"/>
          </a:xfrm>
          <a:prstGeom prst="rect">
            <a:avLst/>
          </a:prstGeom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912AEDC5-4BA0-4272-A460-747A73A11C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950"/>
          <a:stretch>
            <a:fillRect/>
          </a:stretch>
        </p:blipFill>
        <p:spPr>
          <a:xfrm>
            <a:off x="5735606" y="1914707"/>
            <a:ext cx="4227272" cy="2995565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BMW night vision">
            <a:extLst>
              <a:ext uri="{FF2B5EF4-FFF2-40B4-BE49-F238E27FC236}">
                <a16:creationId xmlns:a16="http://schemas.microsoft.com/office/drawing/2014/main" id="{A39551EB-8C38-47CA-805A-DF3F08EE0676}"/>
              </a:ext>
            </a:extLst>
          </p:cNvPr>
          <p:cNvSpPr txBox="1"/>
          <p:nvPr/>
        </p:nvSpPr>
        <p:spPr>
          <a:xfrm>
            <a:off x="7038606" y="5032733"/>
            <a:ext cx="210361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BMW night vision</a:t>
            </a:r>
            <a:endParaRPr dirty="0"/>
          </a:p>
        </p:txBody>
      </p:sp>
      <p:sp>
        <p:nvSpPr>
          <p:cNvPr id="10" name="Google Shape;400;p58">
            <a:extLst>
              <a:ext uri="{FF2B5EF4-FFF2-40B4-BE49-F238E27FC236}">
                <a16:creationId xmlns:a16="http://schemas.microsoft.com/office/drawing/2014/main" id="{4E521E74-0A07-4D82-B222-42FC759ABF28}"/>
              </a:ext>
            </a:extLst>
          </p:cNvPr>
          <p:cNvSpPr txBox="1">
            <a:spLocks/>
          </p:cNvSpPr>
          <p:nvPr/>
        </p:nvSpPr>
        <p:spPr bwMode="auto">
          <a:xfrm>
            <a:off x="1047478" y="4841696"/>
            <a:ext cx="4572913" cy="1335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50800" tIns="50800" rIns="50800" bIns="50800" numCol="1" anchor="t" anchorCtr="0" compatLnSpc="1">
            <a:prstTxWarp prst="textNoShape">
              <a:avLst/>
            </a:prstTxWarp>
            <a:noAutofit/>
          </a:bodyPr>
          <a:lstStyle>
            <a:lvl1pPr marL="347663" indent="-347663" algn="l" rtl="0" fontAlgn="base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336550" algn="l" rtl="0" fontAlgn="base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²"/>
              <a:defRPr sz="2000">
                <a:solidFill>
                  <a:schemeClr val="tx1"/>
                </a:solidFill>
                <a:latin typeface="+mn-lt"/>
                <a:cs typeface="+mn-cs"/>
              </a:defRPr>
            </a:lvl2pPr>
            <a:lvl3pPr marL="1144588" indent="-231775" algn="l" rtl="0" fontAlgn="base">
              <a:spcBef>
                <a:spcPct val="4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481138" indent="-222250" algn="l" rtl="0" fontAlgn="base">
              <a:spcBef>
                <a:spcPct val="4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  <a:cs typeface="+mn-cs"/>
              </a:defRPr>
            </a:lvl4pPr>
            <a:lvl5pPr marL="1828800" indent="-233363" algn="l" rtl="0" fontAlgn="base">
              <a:spcBef>
                <a:spcPct val="4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5pPr>
            <a:lvl6pPr marL="2286000" indent="-233363" algn="l" rtl="0" fontAlgn="base">
              <a:spcBef>
                <a:spcPct val="4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6pPr>
            <a:lvl7pPr marL="2743200" indent="-233363" algn="l" rtl="0" fontAlgn="base">
              <a:spcBef>
                <a:spcPct val="4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7pPr>
            <a:lvl8pPr marL="3200400" indent="-233363" algn="l" rtl="0" fontAlgn="base">
              <a:spcBef>
                <a:spcPct val="4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8pPr>
            <a:lvl9pPr marL="3657600" indent="-233363" algn="l" rtl="0" fontAlgn="base">
              <a:spcBef>
                <a:spcPct val="4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342900" indent="-303211"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800"/>
              <a:buFont typeface="Arial"/>
              <a:buNone/>
            </a:pPr>
            <a:r>
              <a:rPr lang="en-US" sz="2800" u="sng" kern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Mobileye</a:t>
            </a:r>
            <a:endParaRPr lang="en-US" kern="0">
              <a:solidFill>
                <a:srgbClr val="0000FF"/>
              </a:solidFill>
            </a:endParaRPr>
          </a:p>
          <a:p>
            <a:pPr marL="782637" lvl="1" indent="-28575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kern="0"/>
              <a:t>Vision systems currently in high-end BMW, GM, Volvo models 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855556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25F2-8841-48FE-9D7C-7093B8C6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056"/>
            <a:ext cx="115824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909D7-281E-4F6A-AE69-A90F821A1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AutoCars</a:t>
            </a:r>
            <a:r>
              <a:rPr lang="en-US" dirty="0">
                <a:solidFill>
                  <a:srgbClr val="FF0000"/>
                </a:solidFill>
              </a:rPr>
              <a:t>: Self Driving Cars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0BDC1-25DA-4C52-A155-BD116732E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91097-387A-4646-BD17-6008D623D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685C9-3DAF-4F63-96FD-7BEC936AB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555F66F4-E345-4717-893E-0552FE3866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3984" y="1981072"/>
            <a:ext cx="4666167" cy="3459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A45AD-CD8B-4B51-9FAE-1FB0C6D0E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13" y="1986315"/>
            <a:ext cx="3974883" cy="3454530"/>
          </a:xfrm>
          <a:prstGeom prst="rect">
            <a:avLst/>
          </a:prstGeom>
        </p:spPr>
      </p:pic>
      <p:sp>
        <p:nvSpPr>
          <p:cNvPr id="9" name="Google Shape;409;p59">
            <a:extLst>
              <a:ext uri="{FF2B5EF4-FFF2-40B4-BE49-F238E27FC236}">
                <a16:creationId xmlns:a16="http://schemas.microsoft.com/office/drawing/2014/main" id="{BE3D5798-35F3-4CDD-A189-24DDB606C3AE}"/>
              </a:ext>
            </a:extLst>
          </p:cNvPr>
          <p:cNvSpPr txBox="1"/>
          <p:nvPr/>
        </p:nvSpPr>
        <p:spPr>
          <a:xfrm>
            <a:off x="6119060" y="5464345"/>
            <a:ext cx="3608587" cy="73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400"/>
              <a:buFont typeface="Arial"/>
              <a:buNone/>
            </a:pPr>
            <a:r>
              <a:rPr lang="en-US" sz="2400" b="0" i="0" u="sng" strike="noStrike" cap="none" dirty="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https://waymo.com/tech/</a:t>
            </a:r>
            <a:endParaRPr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88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5CC6C-8200-4D95-B061-09EC7B8B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56B2-5136-4336-AC0B-C066B7896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In image processing, the coordinate system is flipped in the vertical direction. The origin of the axis will be at the left top corner.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square in the coordinate plane is known as a </a:t>
            </a:r>
            <a:r>
              <a:rPr lang="en-US" b="1" dirty="0"/>
              <a:t>pixel</a:t>
            </a:r>
            <a:r>
              <a:rPr lang="en-US" dirty="0"/>
              <a:t>.</a:t>
            </a:r>
          </a:p>
          <a:p>
            <a:r>
              <a:rPr lang="en-US" dirty="0"/>
              <a:t>Each pixel will hold a quantized value acquired when capturing an image.</a:t>
            </a:r>
          </a:p>
          <a:p>
            <a:r>
              <a:rPr lang="en-US" dirty="0"/>
              <a:t>A </a:t>
            </a:r>
            <a:r>
              <a:rPr lang="en-US" i="1" dirty="0"/>
              <a:t>gray-level image </a:t>
            </a:r>
            <a:r>
              <a:rPr lang="en-US" dirty="0"/>
              <a:t>is a scalar image with 0 = black and 2</a:t>
            </a:r>
            <a:r>
              <a:rPr lang="en-US" i="1" baseline="30000" dirty="0"/>
              <a:t>8 </a:t>
            </a:r>
            <a:r>
              <a:rPr lang="en-US" dirty="0"/>
              <a:t>− 1 =255= white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DD315F9-D520-42B9-A683-8097D7204D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3700"/>
            <a:ext cx="6131815" cy="2766930"/>
          </a:xfrm>
          <a:prstGeom prst="rect">
            <a:avLst/>
          </a:prstGeom>
        </p:spPr>
      </p:pic>
      <p:pic>
        <p:nvPicPr>
          <p:cNvPr id="6" name="Picture 7" descr="U121">
            <a:extLst>
              <a:ext uri="{FF2B5EF4-FFF2-40B4-BE49-F238E27FC236}">
                <a16:creationId xmlns:a16="http://schemas.microsoft.com/office/drawing/2014/main" id="{61E11CAB-DF6F-4D4B-BE69-FC7C3DC06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15" y="2085654"/>
            <a:ext cx="3235325" cy="2321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28D9EF1-1D5D-4DC5-BA7D-29B4C56B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202" y="2044558"/>
            <a:ext cx="2846352" cy="236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219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777B4-CF86-4A60-8376-C4E0F398E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A9328-E0C0-4734-BD65-EDB5E429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Mobile Robots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77F18-6D64-4E2E-8FCD-46BD1FDF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3C454-1C0F-4F97-A3B9-0885BDDD7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A1E6-66E8-4D12-99F3-DA77BC84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9" descr="2_on_1_melee2">
            <a:hlinkClick r:id="rId4" action="ppaction://hlinkfile"/>
            <a:extLst>
              <a:ext uri="{FF2B5EF4-FFF2-40B4-BE49-F238E27FC236}">
                <a16:creationId xmlns:a16="http://schemas.microsoft.com/office/drawing/2014/main" id="{42EDFF94-F2B7-4858-A604-CE28E610C14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0943" y="1772959"/>
            <a:ext cx="3204628" cy="21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3EAD9C82-FEFE-46D5-AE57-DF0AF46C6D8C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73917" y="3871187"/>
            <a:ext cx="23320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  <a:hlinkClick r:id="rId6"/>
              </a:rPr>
              <a:t>http://www.robocup.org/</a:t>
            </a:r>
            <a:endParaRPr lang="en-US" sz="1600" dirty="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prstClr val="black"/>
              </a:solidFill>
              <a:latin typeface="Arial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398E6CC-0C2A-4B2B-A4B2-1896D3220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13611" y="1239933"/>
            <a:ext cx="2296920" cy="21268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915909-713E-48CB-AAF6-123AE5C82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8030" y="1836735"/>
            <a:ext cx="18954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</a:rPr>
              <a:t>Saxena et al. 2008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prstClr val="black"/>
                </a:solidFill>
                <a:latin typeface="Arial" charset="0"/>
                <a:hlinkClick r:id="rId8"/>
              </a:rPr>
              <a:t>STAIR</a:t>
            </a:r>
            <a:r>
              <a:rPr lang="en-US" sz="1600" dirty="0">
                <a:solidFill>
                  <a:prstClr val="black"/>
                </a:solidFill>
                <a:latin typeface="Arial" charset="0"/>
              </a:rPr>
              <a:t> at Stanford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3DBDEB-6513-4B22-9D42-657687B458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161" t="3599" b="-1"/>
          <a:stretch/>
        </p:blipFill>
        <p:spPr>
          <a:xfrm>
            <a:off x="8535768" y="4023360"/>
            <a:ext cx="1737457" cy="503680"/>
          </a:xfrm>
          <a:prstGeom prst="rect">
            <a:avLst/>
          </a:prstGeom>
        </p:spPr>
      </p:pic>
      <p:pic>
        <p:nvPicPr>
          <p:cNvPr id="12" name="Picture 2" descr="Skydio 2 drone">
            <a:extLst>
              <a:ext uri="{FF2B5EF4-FFF2-40B4-BE49-F238E27FC236}">
                <a16:creationId xmlns:a16="http://schemas.microsoft.com/office/drawing/2014/main" id="{510DE9B8-DFC1-42E2-8889-EEA6079C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74896">
            <a:off x="4740742" y="3864735"/>
            <a:ext cx="3191329" cy="142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FEAF97-7DA1-40C7-AE6E-8AD5C14C1806}"/>
              </a:ext>
            </a:extLst>
          </p:cNvPr>
          <p:cNvSpPr txBox="1"/>
          <p:nvPr/>
        </p:nvSpPr>
        <p:spPr>
          <a:xfrm>
            <a:off x="6116462" y="5195765"/>
            <a:ext cx="3456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Skydio</a:t>
            </a:r>
            <a:r>
              <a:rPr lang="en-US" dirty="0"/>
              <a:t> 2 drone</a:t>
            </a:r>
          </a:p>
          <a:p>
            <a:r>
              <a:rPr lang="en-US" dirty="0"/>
              <a:t>6x fisheye cameras for obstacle avoidance</a:t>
            </a:r>
          </a:p>
          <a:p>
            <a:r>
              <a:rPr lang="en-US" dirty="0"/>
              <a:t>Onboard NVIDIA GPU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985892-9A7A-4F9E-B954-28B7D42824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461" y="4235499"/>
            <a:ext cx="3215110" cy="20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69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F741A-86C8-49F9-8D52-D14DFDB3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CA004-605F-4F34-BCAE-AAE85061F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Drones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34FE7-7DA5-4556-B8BC-CBF58EC5E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2F43D-B1CB-48E0-8756-00013840D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FBB72-329A-4AD3-9702-8504ADBA6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8052B6-CA64-4040-B99E-8B2B1286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50" y="1787703"/>
            <a:ext cx="8835832" cy="3902642"/>
          </a:xfrm>
          <a:prstGeom prst="rect">
            <a:avLst/>
          </a:prstGeom>
        </p:spPr>
      </p:pic>
      <p:sp>
        <p:nvSpPr>
          <p:cNvPr id="8" name="Google Shape;416;p60">
            <a:extLst>
              <a:ext uri="{FF2B5EF4-FFF2-40B4-BE49-F238E27FC236}">
                <a16:creationId xmlns:a16="http://schemas.microsoft.com/office/drawing/2014/main" id="{FEBE5715-E465-44F8-92EA-6D2BAD014610}"/>
              </a:ext>
            </a:extLst>
          </p:cNvPr>
          <p:cNvSpPr txBox="1"/>
          <p:nvPr/>
        </p:nvSpPr>
        <p:spPr>
          <a:xfrm>
            <a:off x="4303572" y="5575130"/>
            <a:ext cx="4035300" cy="63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rgbClr val="009999"/>
              </a:buClr>
              <a:buSzPts val="2400"/>
              <a:buFont typeface="Arial"/>
              <a:buNone/>
            </a:pPr>
            <a:r>
              <a:rPr lang="en-US" sz="2400" u="sng" dirty="0">
                <a:solidFill>
                  <a:schemeClr val="hlink"/>
                </a:solidFill>
                <a:hlinkClick r:id="rId3"/>
              </a:rPr>
              <a:t>https://www.skydio.com/</a:t>
            </a:r>
            <a:endParaRPr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647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43CA-310C-455D-ABBD-1632C05C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BE557-065E-40D5-9BA8-E74BD0A5B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Industrial Robots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42301-116B-42EB-A7F2-B955DBDA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441DA-48B8-4B08-A812-149058E3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5CB64E-1721-4AC3-A7DC-52224E71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74BAFF5-EBBE-41BB-843B-BBBB562B4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6119" y="1828800"/>
            <a:ext cx="4645025" cy="388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5AB610BD-5B74-4BA3-B060-6F29D29E9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5319" y="2667000"/>
            <a:ext cx="286702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78E5AEED-C4A4-4F33-B34B-A2FF5947B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807" y="5963708"/>
            <a:ext cx="5476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Vision-guided robots position nut runners on wheels</a:t>
            </a:r>
          </a:p>
        </p:txBody>
      </p:sp>
    </p:spTree>
    <p:extLst>
      <p:ext uri="{BB962C8B-B14F-4D97-AF65-F5344CB8AC3E}">
        <p14:creationId xmlns:p14="http://schemas.microsoft.com/office/powerpoint/2010/main" val="1958077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D31B2F-7EAA-4587-B4C9-AECBBB87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Convolutional Neural Networks (CNNs)</a:t>
            </a:r>
          </a:p>
        </p:txBody>
      </p:sp>
    </p:spTree>
    <p:extLst>
      <p:ext uri="{BB962C8B-B14F-4D97-AF65-F5344CB8AC3E}">
        <p14:creationId xmlns:p14="http://schemas.microsoft.com/office/powerpoint/2010/main" val="3946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539F-946A-4BC7-A08B-6F78524E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 dirty="0"/>
              <a:t>Convolutional Neural Networks (CNNs)</a:t>
            </a:r>
            <a:endParaRPr lang="en-US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3845-251B-4E1C-9DA1-2C76519A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Convolutional Neural Network (</a:t>
            </a:r>
            <a:r>
              <a:rPr lang="en-US" b="1" dirty="0" err="1"/>
              <a:t>ConvNet</a:t>
            </a:r>
            <a:r>
              <a:rPr lang="en-US" b="1" dirty="0"/>
              <a:t>/CNN)</a:t>
            </a:r>
            <a:r>
              <a:rPr lang="en-US" dirty="0"/>
              <a:t> is a Deep Learning network which can take in an input image, assign importance (learnable weights and biases) to various aspects/objects in the image and be able to differentiate one from the other.</a:t>
            </a:r>
          </a:p>
          <a:p>
            <a:r>
              <a:rPr lang="en-US" dirty="0"/>
              <a:t>Advantage: pre-processing required in a </a:t>
            </a:r>
            <a:r>
              <a:rPr lang="en-US" dirty="0" err="1"/>
              <a:t>ConvNet</a:t>
            </a:r>
            <a:r>
              <a:rPr lang="en-US" dirty="0"/>
              <a:t> is much lower as compared to other classification algorithms.</a:t>
            </a:r>
          </a:p>
          <a:p>
            <a:r>
              <a:rPr lang="en-US" dirty="0"/>
              <a:t>The architecture of a </a:t>
            </a:r>
            <a:r>
              <a:rPr lang="en-US" dirty="0" err="1"/>
              <a:t>ConvNet</a:t>
            </a:r>
            <a:r>
              <a:rPr lang="en-US" dirty="0"/>
              <a:t> is analogous to that of the connectivity pattern of Neurons in the Human Brain and was inspired by the organization of the Visual Cortex.</a:t>
            </a:r>
          </a:p>
          <a:p>
            <a:r>
              <a:rPr lang="en-US" dirty="0"/>
              <a:t>Individual neurons respond to stimuli only in a restricted region of the visual field known as the </a:t>
            </a:r>
            <a:r>
              <a:rPr lang="en-US" dirty="0">
                <a:solidFill>
                  <a:srgbClr val="FF0000"/>
                </a:solidFill>
              </a:rPr>
              <a:t>Receptive Field</a:t>
            </a:r>
            <a:r>
              <a:rPr lang="en-US" dirty="0"/>
              <a:t>. A collection of such fields overlap to cover the entire visual area.</a:t>
            </a:r>
          </a:p>
        </p:txBody>
      </p:sp>
    </p:spTree>
    <p:extLst>
      <p:ext uri="{BB962C8B-B14F-4D97-AF65-F5344CB8AC3E}">
        <p14:creationId xmlns:p14="http://schemas.microsoft.com/office/powerpoint/2010/main" val="2722059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539F-946A-4BC7-A08B-6F78524E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/>
              <a:t>Why CNN?</a:t>
            </a:r>
            <a:endParaRPr lang="en-US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3845-251B-4E1C-9DA1-2C76519A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CNN can </a:t>
            </a:r>
            <a:r>
              <a:rPr lang="en-US" b="1" dirty="0"/>
              <a:t>successfully capture the </a:t>
            </a:r>
            <a:r>
              <a:rPr lang="en-US" b="1" u="sng" dirty="0"/>
              <a:t>Spatial</a:t>
            </a:r>
            <a:r>
              <a:rPr lang="en-US" b="1" dirty="0"/>
              <a:t> and </a:t>
            </a:r>
            <a:r>
              <a:rPr lang="en-US" b="1" u="sng" dirty="0"/>
              <a:t>Temporal</a:t>
            </a:r>
            <a:r>
              <a:rPr lang="en-US" b="1" dirty="0"/>
              <a:t> dependencies</a:t>
            </a:r>
            <a:r>
              <a:rPr lang="en-US" dirty="0"/>
              <a:t> in an image through the application of relevant filters.	</a:t>
            </a:r>
          </a:p>
          <a:p>
            <a:pPr lvl="1"/>
            <a:r>
              <a:rPr lang="en-US" dirty="0"/>
              <a:t>Spatial Dependency:  means that things closer together are more similar than things further apart in an image</a:t>
            </a:r>
          </a:p>
          <a:p>
            <a:pPr lvl="1"/>
            <a:r>
              <a:rPr lang="en-US" dirty="0"/>
              <a:t>Temporal Dependency: When a frame changes to next in a video, if there is not a lot of movement in objects, pixel's values remain same. In other words, a pixel's value is influenced by its value in previous frame</a:t>
            </a:r>
          </a:p>
        </p:txBody>
      </p:sp>
    </p:spTree>
    <p:extLst>
      <p:ext uri="{BB962C8B-B14F-4D97-AF65-F5344CB8AC3E}">
        <p14:creationId xmlns:p14="http://schemas.microsoft.com/office/powerpoint/2010/main" val="223134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539F-946A-4BC7-A08B-6F78524EE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b="1"/>
              <a:t>CNN</a:t>
            </a:r>
            <a:endParaRPr lang="en-US" sz="3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3845-251B-4E1C-9DA1-2C76519AC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5981700" cy="5143500"/>
          </a:xfrm>
        </p:spPr>
        <p:txBody>
          <a:bodyPr>
            <a:normAutofit/>
          </a:bodyPr>
          <a:lstStyle/>
          <a:p>
            <a:r>
              <a:rPr lang="en-US" dirty="0"/>
              <a:t>The role of the CNN is to reduce the images into a form which is easier to process, without losing features which are critical for getting a good prediction.</a:t>
            </a:r>
          </a:p>
          <a:p>
            <a:r>
              <a:rPr lang="en-US" dirty="0"/>
              <a:t>Filters in primitive CNN are often hand-engineered to extract desired features</a:t>
            </a:r>
          </a:p>
          <a:p>
            <a:r>
              <a:rPr lang="en-US" dirty="0"/>
              <a:t>Advanced CNN can learn the Filters by training them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8672237-8729-40CA-BD9E-EAFE75F22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2273650"/>
            <a:ext cx="47625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34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D0ED-9ED0-4E96-98CD-C0E5645CF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F9959-D08A-4906-877C-FBD9AD6E1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convolution is applying a filter that adds each pixel value of an image to its neighbors, weighted according to a kernel matrix.</a:t>
            </a:r>
          </a:p>
          <a:p>
            <a:r>
              <a:rPr lang="en-US" dirty="0"/>
              <a:t>The filter is defined as a </a:t>
            </a:r>
            <a:r>
              <a:rPr lang="en-US" dirty="0" err="1"/>
              <a:t>MxM</a:t>
            </a:r>
            <a:r>
              <a:rPr lang="en-US" dirty="0"/>
              <a:t> kernel matrix. </a:t>
            </a:r>
          </a:p>
          <a:p>
            <a:r>
              <a:rPr lang="en-US" b="1" dirty="0">
                <a:solidFill>
                  <a:srgbClr val="FF0000"/>
                </a:solidFill>
              </a:rPr>
              <a:t>Convolving</a:t>
            </a:r>
            <a:r>
              <a:rPr lang="en-US" b="1" dirty="0"/>
              <a:t> </a:t>
            </a:r>
            <a:r>
              <a:rPr lang="en-US" dirty="0"/>
              <a:t>the filter with the image means sliding over the image spatially, computing dot products.</a:t>
            </a:r>
          </a:p>
          <a:p>
            <a:r>
              <a:rPr lang="en-US" dirty="0"/>
              <a:t>Doing so detects some desired features from the image and can help the neural network process it.</a:t>
            </a:r>
          </a:p>
          <a:p>
            <a:r>
              <a:rPr lang="en-US" dirty="0"/>
              <a:t>Different filters can detect different features.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8F37A-B8F7-409E-8711-EB4E4C74B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26B03-3059-4970-A00E-0C3AFE749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0DA00-A424-472F-8280-5E98B8C0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10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84A598E7-D01E-144A-B103-E43FEB029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824248" y="3278153"/>
            <a:ext cx="3562676" cy="3010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39647"/>
            <a:ext cx="6599902" cy="5176311"/>
          </a:xfrm>
        </p:spPr>
        <p:txBody>
          <a:bodyPr>
            <a:normAutofit/>
          </a:bodyPr>
          <a:lstStyle/>
          <a:p>
            <a:r>
              <a:rPr lang="en-US" sz="2800" dirty="0"/>
              <a:t>Suppose we have an image of size 5x5x1</a:t>
            </a:r>
          </a:p>
          <a:p>
            <a:r>
              <a:rPr lang="en-US" sz="2800" dirty="0"/>
              <a:t>Scanning an image with a “filter”</a:t>
            </a:r>
          </a:p>
          <a:p>
            <a:pPr lvl="1"/>
            <a:r>
              <a:rPr lang="en-US" sz="2400" dirty="0"/>
              <a:t>a filter is really just a perceptron, with weights and a bias</a:t>
            </a:r>
          </a:p>
          <a:p>
            <a:pPr lvl="1"/>
            <a:r>
              <a:rPr lang="en-US" sz="2400" dirty="0"/>
              <a:t>We have selected a filter as a 3x3 block</a:t>
            </a:r>
          </a:p>
          <a:p>
            <a:pPr lvl="1"/>
            <a:r>
              <a:rPr lang="en-US" sz="2400" dirty="0"/>
              <a:t>At each location, the “filter and underlying map values are multiplied component wise, and the products are added along with the bias</a:t>
            </a:r>
          </a:p>
          <a:p>
            <a:pPr lvl="1"/>
            <a:r>
              <a:rPr lang="en-US" sz="2400" dirty="0"/>
              <a:t>The filter may proceed by more than 1 pixel at a time</a:t>
            </a:r>
          </a:p>
          <a:p>
            <a:pPr lvl="2"/>
            <a:r>
              <a:rPr lang="en-US" sz="2000" dirty="0"/>
              <a:t>E.g. with a “hop” of two pixels per shift, called </a:t>
            </a:r>
            <a:r>
              <a:rPr lang="en-US" sz="2000" dirty="0">
                <a:solidFill>
                  <a:srgbClr val="FF0000"/>
                </a:solidFill>
              </a:rPr>
              <a:t>stride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095E82-2295-4641-B559-7957E872957D}"/>
              </a:ext>
            </a:extLst>
          </p:cNvPr>
          <p:cNvGrpSpPr/>
          <p:nvPr/>
        </p:nvGrpSpPr>
        <p:grpSpPr>
          <a:xfrm>
            <a:off x="7428322" y="1159528"/>
            <a:ext cx="4603403" cy="2441511"/>
            <a:chOff x="690082" y="3837264"/>
            <a:chExt cx="5066804" cy="27591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0082" y="3866681"/>
              <a:ext cx="1066800" cy="155257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273" y="5615335"/>
              <a:ext cx="866775" cy="9810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6502" y="3866681"/>
              <a:ext cx="1610384" cy="155257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2222" y="3837264"/>
              <a:ext cx="2269129" cy="225429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245471" y="6173294"/>
              <a:ext cx="1286667" cy="3834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FF0000"/>
                  </a:solidFill>
                </a:rPr>
                <a:t>Input Map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96691" y="5562080"/>
              <a:ext cx="1284702" cy="678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>
                  <a:solidFill>
                    <a:srgbClr val="FF0000"/>
                  </a:solidFill>
                </a:rPr>
                <a:t>Convolved</a:t>
              </a:r>
            </a:p>
            <a:p>
              <a:r>
                <a:rPr lang="en-US" sz="2000" b="1">
                  <a:solidFill>
                    <a:srgbClr val="FF0000"/>
                  </a:solidFill>
                </a:rPr>
                <a:t>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25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 “</a:t>
            </a:r>
            <a:r>
              <a:rPr lang="en-US">
                <a:solidFill>
                  <a:srgbClr val="FF0000"/>
                </a:solidFill>
              </a:rPr>
              <a:t>Stride</a:t>
            </a:r>
            <a:r>
              <a:rPr lang="en-US"/>
              <a:t>” between adjacent scanned locations need not be 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50" y="1768929"/>
            <a:ext cx="3939213" cy="22361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689" y="4571123"/>
            <a:ext cx="1066800" cy="1552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9961" y="5142623"/>
            <a:ext cx="866775" cy="981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511" y="1768928"/>
            <a:ext cx="2250295" cy="22361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3962" y="1768929"/>
            <a:ext cx="1304925" cy="1266825"/>
          </a:xfrm>
          <a:prstGeom prst="rect">
            <a:avLst/>
          </a:prstGeom>
        </p:spPr>
      </p:pic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89D7477-4EA2-1C44-BC7F-2587C9F714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4964" y="3742724"/>
            <a:ext cx="2534708" cy="2507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D82700-1395-064B-AA30-A6E8EA3518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3962" y="4177891"/>
            <a:ext cx="3655891" cy="216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9913-191E-44BE-8E65-CBAC64BC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Colored Images Representation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26D2E-4C93-476C-B26D-F755982B35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96115"/>
            <a:ext cx="6198361" cy="5133663"/>
          </a:xfrm>
        </p:spPr>
        <p:txBody>
          <a:bodyPr>
            <a:normAutofit/>
          </a:bodyPr>
          <a:lstStyle/>
          <a:p>
            <a:r>
              <a:rPr lang="en-US" kern="0" dirty="0"/>
              <a:t>In a colored image, the color is composed of three channels red, green and blue. </a:t>
            </a:r>
          </a:p>
          <a:p>
            <a:r>
              <a:rPr lang="en-US" kern="0" dirty="0"/>
              <a:t>How does a computer see this image? </a:t>
            </a:r>
          </a:p>
          <a:p>
            <a:pPr lvl="1"/>
            <a:r>
              <a:rPr lang="en-US" kern="0" dirty="0"/>
              <a:t>Computers see the matrix</a:t>
            </a:r>
          </a:p>
          <a:p>
            <a:pPr lvl="1"/>
            <a:r>
              <a:rPr lang="en-US" kern="0" dirty="0"/>
              <a:t>Unlike grayscale images where we had only one channel, color images have three matrices stacked on top of each other.</a:t>
            </a:r>
          </a:p>
          <a:p>
            <a:endParaRPr lang="en-US" dirty="0"/>
          </a:p>
        </p:txBody>
      </p:sp>
      <p:pic>
        <p:nvPicPr>
          <p:cNvPr id="9" name="Content Placeholder 6" descr="A picture containing dark, sign, night&#10;&#10;Description automatically generated">
            <a:extLst>
              <a:ext uri="{FF2B5EF4-FFF2-40B4-BE49-F238E27FC236}">
                <a16:creationId xmlns:a16="http://schemas.microsoft.com/office/drawing/2014/main" id="{D7A9B11D-B97C-4D24-A4F7-39FF2A33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161" y="1833980"/>
            <a:ext cx="5688839" cy="382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10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B585-17A8-4441-92A0-2BB0D122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Convolution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E9F54-F125-4CDD-AA5E-13262255A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Applying the following filter on an image performs edge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A7EBD-8BAD-4C18-9873-47BE4296E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B8E1D-029D-4598-8CD9-6F696C6C0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FC0FA-6A20-4D1C-A405-7853057AC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EFA6663-6AC8-4767-90CC-3799FA9A10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954315"/>
              </p:ext>
            </p:extLst>
          </p:nvPr>
        </p:nvGraphicFramePr>
        <p:xfrm>
          <a:off x="811195" y="1996166"/>
          <a:ext cx="1901559" cy="191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165400" imgH="2184480" progId="PBrush">
                  <p:embed/>
                </p:oleObj>
              </mc:Choice>
              <mc:Fallback>
                <p:oleObj name="Bitmap Image" r:id="rId2" imgW="2165400" imgH="2184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11195" y="1996166"/>
                        <a:ext cx="1901559" cy="191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5214B45B-E84E-4D6B-97CC-24589174EC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068119"/>
              </p:ext>
            </p:extLst>
          </p:nvPr>
        </p:nvGraphicFramePr>
        <p:xfrm>
          <a:off x="3219149" y="1996166"/>
          <a:ext cx="4044950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044960" imgH="2692440" progId="PBrush">
                  <p:embed/>
                </p:oleObj>
              </mc:Choice>
              <mc:Fallback>
                <p:oleObj name="Bitmap Image" r:id="rId4" imgW="4044960" imgH="2692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9149" y="1996166"/>
                        <a:ext cx="4044950" cy="269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5037821-840A-4C4A-A8E1-7E47CDAC9E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63493"/>
              </p:ext>
            </p:extLst>
          </p:nvPr>
        </p:nvGraphicFramePr>
        <p:xfrm>
          <a:off x="7562699" y="1996166"/>
          <a:ext cx="4025900" cy="268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025880" imgH="2685960" progId="PBrush">
                  <p:embed/>
                </p:oleObj>
              </mc:Choice>
              <mc:Fallback>
                <p:oleObj name="Bitmap Image" r:id="rId6" imgW="4025880" imgH="268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562699" y="1996166"/>
                        <a:ext cx="4025900" cy="2686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FFA268-76D9-497D-9EAB-7F71B250BB85}"/>
              </a:ext>
            </a:extLst>
          </p:cNvPr>
          <p:cNvSpPr txBox="1"/>
          <p:nvPr/>
        </p:nvSpPr>
        <p:spPr>
          <a:xfrm>
            <a:off x="1065925" y="3999775"/>
            <a:ext cx="1392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3x3 Filter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B2A7E-B465-4463-A49A-399ED1BB2E91}"/>
              </a:ext>
            </a:extLst>
          </p:cNvPr>
          <p:cNvSpPr txBox="1"/>
          <p:nvPr/>
        </p:nvSpPr>
        <p:spPr>
          <a:xfrm>
            <a:off x="4187557" y="4643289"/>
            <a:ext cx="1997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Original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FA41ED-F0E3-47D4-9E89-5C244D3093C1}"/>
              </a:ext>
            </a:extLst>
          </p:cNvPr>
          <p:cNvSpPr txBox="1"/>
          <p:nvPr/>
        </p:nvSpPr>
        <p:spPr>
          <a:xfrm>
            <a:off x="8685924" y="4713497"/>
            <a:ext cx="2430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Convolved  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64AF2-9D97-49FB-89C1-250BF0F363F6}"/>
              </a:ext>
            </a:extLst>
          </p:cNvPr>
          <p:cNvSpPr txBox="1"/>
          <p:nvPr/>
        </p:nvSpPr>
        <p:spPr>
          <a:xfrm>
            <a:off x="482885" y="5114768"/>
            <a:ext cx="11476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idea here is that when the pixel is similar to all its neighbors, they should cancel each other, giving a value of 0. Therefore, the more similar the pixels, the darker the part of the image, and the more different they are the lighter it is. </a:t>
            </a:r>
          </a:p>
        </p:txBody>
      </p:sp>
    </p:spTree>
    <p:extLst>
      <p:ext uri="{BB962C8B-B14F-4D97-AF65-F5344CB8AC3E}">
        <p14:creationId xmlns:p14="http://schemas.microsoft.com/office/powerpoint/2010/main" val="3792924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0EE88-BA4C-4DF3-BE2C-D7A1650E6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Size of Convolution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3E097-49A2-40F8-A73B-3730CFEF8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convolution size pattern:</a:t>
            </a:r>
          </a:p>
          <a:p>
            <a:pPr lvl="1"/>
            <a:r>
              <a:rPr lang="en-US" dirty="0"/>
              <a:t>Image size: N x N</a:t>
            </a:r>
          </a:p>
          <a:p>
            <a:pPr lvl="1"/>
            <a:r>
              <a:rPr lang="en-US" dirty="0"/>
              <a:t>Filter: M x M</a:t>
            </a:r>
          </a:p>
          <a:p>
            <a:pPr lvl="1"/>
            <a:r>
              <a:rPr lang="en-US" dirty="0"/>
              <a:t>Stride: S</a:t>
            </a:r>
          </a:p>
          <a:p>
            <a:pPr lvl="1"/>
            <a:r>
              <a:rPr lang="en-US" dirty="0"/>
              <a:t>Output size (each side) =</a:t>
            </a:r>
          </a:p>
          <a:p>
            <a:pPr lvl="2"/>
            <a:r>
              <a:rPr lang="en-US" dirty="0"/>
              <a:t>Assuming you’re not allowed to go beyond the edge of the input</a:t>
            </a:r>
          </a:p>
          <a:p>
            <a:r>
              <a:rPr lang="en-US" dirty="0"/>
              <a:t>Results in a reduction in the output size</a:t>
            </a:r>
          </a:p>
          <a:p>
            <a:pPr lvl="1"/>
            <a:r>
              <a:rPr lang="en-US" dirty="0"/>
              <a:t>Even if S=1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0920A-47A4-4B6D-AFA7-83A665464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E7B4B-BCB6-41E8-B50E-694D84300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6E5DB-3AE2-4121-AAA9-CD1DFC26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E7A5E-A616-4EB2-9B14-AF09C1DE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255" y="3320042"/>
            <a:ext cx="2362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96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C5FC-8A5B-4A09-B87F-662FA6CE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Size of Convolution Result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8FC0B1-70BA-4A69-AEB9-E1CC25D23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Image size: 5x5</a:t>
            </a:r>
          </a:p>
          <a:p>
            <a:r>
              <a:rPr lang="en-US" dirty="0"/>
              <a:t>Filter: 3x3</a:t>
            </a:r>
          </a:p>
          <a:p>
            <a:r>
              <a:rPr lang="en-US" dirty="0"/>
              <a:t>“Stride”: 1</a:t>
            </a:r>
          </a:p>
          <a:p>
            <a:r>
              <a:rPr lang="en-US" dirty="0"/>
              <a:t>Output size = (5-3)/1 + 1=3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size: 5x5</a:t>
            </a:r>
          </a:p>
          <a:p>
            <a:r>
              <a:rPr lang="en-US" dirty="0"/>
              <a:t>Filter: 3x3</a:t>
            </a:r>
          </a:p>
          <a:p>
            <a:r>
              <a:rPr lang="en-US" dirty="0"/>
              <a:t>Stride: 2</a:t>
            </a:r>
          </a:p>
          <a:p>
            <a:r>
              <a:rPr lang="en-US" dirty="0"/>
              <a:t>Output size = (5-3)/2+1=2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112C8-C2AA-43EC-9EA8-3CACDF4E1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78C94-A80D-466A-8D88-D70FF03C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0C54A1-1F57-43DA-8486-C6B4DABE5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CAF2C1-19C9-4144-803A-77B18657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365" y="1167653"/>
            <a:ext cx="3341206" cy="2729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97D5DD-7177-48C6-BDD1-C8CD4510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426" y="1282867"/>
            <a:ext cx="1349851" cy="1364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DF240-7ECC-414E-86B7-46DF9C018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5" y="4058958"/>
            <a:ext cx="3360545" cy="2224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DBD8BB-C84B-43F8-94F0-DF0027AB4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413" y="4058958"/>
            <a:ext cx="12858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92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EA01-FD60-47D5-AFBA-E2763D38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1977-0D87-43B0-B1EE-16B54F521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output is computed from multiple maps simultaneously</a:t>
            </a:r>
          </a:p>
          <a:p>
            <a:r>
              <a:rPr lang="en-US" dirty="0"/>
              <a:t>There are as many weights (for each output map) as 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>
                <a:solidFill>
                  <a:srgbClr val="FF0000"/>
                </a:solidFill>
              </a:rPr>
              <a:t>size of the filter x no. of maps in previous layer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03B8D-F42D-4919-A5EC-1BDDDB606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BDFCD-D338-4939-BFEA-C19232B7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2DE5E-B04E-406D-84F9-DE94B526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BEA7395-0853-4B87-93BE-75BEE927CB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308143"/>
              </p:ext>
            </p:extLst>
          </p:nvPr>
        </p:nvGraphicFramePr>
        <p:xfrm>
          <a:off x="2777072" y="2912907"/>
          <a:ext cx="5643580" cy="333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102200" imgH="2425680" progId="PBrush">
                  <p:embed/>
                </p:oleObj>
              </mc:Choice>
              <mc:Fallback>
                <p:oleObj name="Bitmap Image" r:id="rId2" imgW="4102200" imgH="2425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77072" y="2912907"/>
                        <a:ext cx="5643580" cy="3337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5632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2D05B-6E4D-4B12-9ACF-72BD1BED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Layer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EC963-96EC-4D68-BBE1-3274E59A8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view the joint processing of the various maps as processing a stacked arrangement of planes using a three dimensional filter</a:t>
            </a:r>
          </a:p>
          <a:p>
            <a:r>
              <a:rPr lang="en-US" dirty="0"/>
              <a:t>The computation of the convolutional map at any location sums the convolutional outputs at all planes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90BAA-B44D-4748-B9FC-675960114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39393-9052-47E7-9001-7483A4B1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2C9B1-9179-4153-88EF-44567F580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3FC07B-F5FB-4DB3-AFD1-332AFD532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737" y="3467897"/>
            <a:ext cx="4378132" cy="259231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4A910AD-33BF-47F5-AB81-3A4AD6322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06892" y="3365765"/>
            <a:ext cx="4530245" cy="252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3298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D23C7-458A-4971-943C-5C87FDDC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79210-2BC9-467B-868F-AF14E6ACAC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8153"/>
            <a:ext cx="11582400" cy="5021979"/>
          </a:xfrm>
        </p:spPr>
        <p:txBody>
          <a:bodyPr>
            <a:normAutofit/>
          </a:bodyPr>
          <a:lstStyle/>
          <a:p>
            <a:r>
              <a:rPr lang="en-US" sz="2400" dirty="0"/>
              <a:t>Consider a convolution layer with 2 input channels of size 4x4 each and one output channel with a filter size of 2x2 and a stride of 2. Determine the resulting output from this convolution operation for the given input values and the given filter values.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F46C7-591E-4912-B9FE-CEBEF1068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EF6CB-6147-4286-8ADC-C77D16D5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86D4-78B6-4395-9F21-17A306ED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45</a:t>
            </a:fld>
            <a:endParaRPr lang="en-US"/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0DFCF8D3-EF70-40E2-8C68-B33373BA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2" y="2443030"/>
            <a:ext cx="3143856" cy="16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4">
            <a:extLst>
              <a:ext uri="{FF2B5EF4-FFF2-40B4-BE49-F238E27FC236}">
                <a16:creationId xmlns:a16="http://schemas.microsoft.com/office/drawing/2014/main" id="{92A1B40D-CCB9-4DF8-BC39-DF582359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92" y="4303485"/>
            <a:ext cx="3141430" cy="177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3">
            <a:extLst>
              <a:ext uri="{FF2B5EF4-FFF2-40B4-BE49-F238E27FC236}">
                <a16:creationId xmlns:a16="http://schemas.microsoft.com/office/drawing/2014/main" id="{037D1D1E-2CAA-40AC-8B59-3480FD29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578" y="2443029"/>
            <a:ext cx="1638212" cy="116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5">
            <a:extLst>
              <a:ext uri="{FF2B5EF4-FFF2-40B4-BE49-F238E27FC236}">
                <a16:creationId xmlns:a16="http://schemas.microsoft.com/office/drawing/2014/main" id="{6CA0AC87-D9A0-42C5-A370-66A6D39CA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578" y="4292477"/>
            <a:ext cx="1638212" cy="116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8CC14CD6-C7EF-4636-85C6-0B6D4F439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8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5574EE0-C66D-49EE-8B7F-73273DDB19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80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64FFFCE-5687-4E8A-A961-27903BC88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0492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9EC35B73-12FA-48AD-B243-FC7AFA812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064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5A9C8-5B63-45E6-960C-EEA7F79E3DE0}"/>
              </a:ext>
            </a:extLst>
          </p:cNvPr>
          <p:cNvSpPr txBox="1"/>
          <p:nvPr/>
        </p:nvSpPr>
        <p:spPr>
          <a:xfrm>
            <a:off x="5678625" y="2815149"/>
            <a:ext cx="64878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Size of output channel = (4 – 2)/2 + 1 = 2 x2</a:t>
            </a:r>
          </a:p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value = (2*1 + 1*2 + 1*1 + 2*2) + (1*5 + 2*6 + 2*5 + 1*6) = 42</a:t>
            </a:r>
          </a:p>
          <a:p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baseline="30000" dirty="0">
                <a:solidFill>
                  <a:srgbClr val="FF0000"/>
                </a:solidFill>
              </a:rPr>
              <a:t>nd</a:t>
            </a:r>
            <a:r>
              <a:rPr lang="en-US" dirty="0">
                <a:solidFill>
                  <a:srgbClr val="FF0000"/>
                </a:solidFill>
              </a:rPr>
              <a:t> value = (2*3 + 1*4 + 1*3 + 2*4) + (1*7 + 2*8 + 2*7 + 1*8) = 66</a:t>
            </a:r>
          </a:p>
          <a:p>
            <a:r>
              <a:rPr lang="en-US" dirty="0">
                <a:solidFill>
                  <a:srgbClr val="FF0000"/>
                </a:solidFill>
              </a:rPr>
              <a:t>3</a:t>
            </a:r>
            <a:r>
              <a:rPr lang="en-US" baseline="30000" dirty="0">
                <a:solidFill>
                  <a:srgbClr val="FF0000"/>
                </a:solidFill>
              </a:rPr>
              <a:t>rd</a:t>
            </a:r>
            <a:r>
              <a:rPr lang="en-US" dirty="0">
                <a:solidFill>
                  <a:srgbClr val="FF0000"/>
                </a:solidFill>
              </a:rPr>
              <a:t> value = (2*1 + 1*2 + 1*1 + 2*2) + (1*5 + 2*6 + 2*5 + 1*6) = 42</a:t>
            </a:r>
          </a:p>
          <a:p>
            <a:r>
              <a:rPr lang="en-US" dirty="0">
                <a:solidFill>
                  <a:srgbClr val="FF0000"/>
                </a:solidFill>
              </a:rPr>
              <a:t>4</a:t>
            </a:r>
            <a:r>
              <a:rPr lang="en-US" baseline="30000" dirty="0">
                <a:solidFill>
                  <a:srgbClr val="FF0000"/>
                </a:solidFill>
              </a:rPr>
              <a:t>th</a:t>
            </a:r>
            <a:r>
              <a:rPr lang="en-US" dirty="0">
                <a:solidFill>
                  <a:srgbClr val="FF0000"/>
                </a:solidFill>
              </a:rPr>
              <a:t> value = (2*3 + 1*4 + 1*3 + 2*4) + (1*7 + 2*8 + 2*7 + 1*8) = 66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89597EF-88CF-4B42-A76B-EC596DAD54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57907"/>
              </p:ext>
            </p:extLst>
          </p:nvPr>
        </p:nvGraphicFramePr>
        <p:xfrm>
          <a:off x="6759212" y="4976674"/>
          <a:ext cx="2355850" cy="933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378080" imgH="546120" progId="PBrush">
                  <p:embed/>
                </p:oleObj>
              </mc:Choice>
              <mc:Fallback>
                <p:oleObj name="Bitmap Image" r:id="rId6" imgW="1378080" imgH="546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59212" y="4976674"/>
                        <a:ext cx="2355850" cy="9336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BE1926-5281-4C79-8307-F6A4F6902146}"/>
              </a:ext>
            </a:extLst>
          </p:cNvPr>
          <p:cNvSpPr txBox="1"/>
          <p:nvPr/>
        </p:nvSpPr>
        <p:spPr>
          <a:xfrm>
            <a:off x="6760030" y="4502131"/>
            <a:ext cx="1197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427527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17D0-54BA-405C-AF5C-0DA8CD36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53A76-CBE2-45C6-8421-E558CB83C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15DA8-A04C-49F8-B1A0-1CFA9FC4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9653A-B773-4165-AD0C-510EFECD0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A8FFA4-22A6-45E1-8139-D1B19900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187" y="1682441"/>
            <a:ext cx="3457575" cy="461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18337A-FBA7-4343-8BDC-30C0035F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740" y="3112946"/>
            <a:ext cx="1066800" cy="14668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94E0BF-6902-4C9A-8C75-31DF2E7BB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59" y="1110941"/>
            <a:ext cx="3152775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DF922-2D44-422A-BE38-4DE3ED0FD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642" y="2591566"/>
            <a:ext cx="2276475" cy="495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6F5B6D-54E4-4C43-9057-4170086AE42B}"/>
              </a:ext>
            </a:extLst>
          </p:cNvPr>
          <p:cNvSpPr txBox="1"/>
          <p:nvPr/>
        </p:nvSpPr>
        <p:spPr>
          <a:xfrm>
            <a:off x="6096000" y="4725932"/>
            <a:ext cx="56336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66FF"/>
                </a:solidFill>
              </a:rPr>
              <a:t>Filters always extend the full</a:t>
            </a:r>
          </a:p>
          <a:p>
            <a:r>
              <a:rPr lang="en-US" sz="2800" dirty="0">
                <a:solidFill>
                  <a:srgbClr val="0066FF"/>
                </a:solidFill>
              </a:rPr>
              <a:t>depth of the input volume</a:t>
            </a:r>
          </a:p>
          <a:p>
            <a:r>
              <a:rPr lang="en-US" sz="2800" dirty="0">
                <a:solidFill>
                  <a:srgbClr val="0066FF"/>
                </a:solidFill>
              </a:rPr>
              <a:t>Each input image has a different filter</a:t>
            </a:r>
          </a:p>
        </p:txBody>
      </p:sp>
    </p:spTree>
    <p:extLst>
      <p:ext uri="{BB962C8B-B14F-4D97-AF65-F5344CB8AC3E}">
        <p14:creationId xmlns:p14="http://schemas.microsoft.com/office/powerpoint/2010/main" val="18256800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DAD1E-5E65-4F94-8621-758444FB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7F0BD-4B01-4A8A-9028-535E85C47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7B3A1-091A-46C1-A1EA-9197578C3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75022-198F-4828-AF76-7FB99A162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674031-D10C-41E2-A7EF-8E05C0B30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1" y="1239934"/>
            <a:ext cx="8974559" cy="506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27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8C703-4AAB-42EE-8065-6B16EF354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4C5DD-58F2-490D-9F3B-26A805A8A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FEDA1-5322-4566-A978-82DB43B6F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3FEB1-F053-42C1-B514-1C856330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DC7CB-1F11-45FE-8E4E-169C99E1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07" y="1470362"/>
            <a:ext cx="2880350" cy="472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C4B90D-0F78-4EED-9D1D-30D39E7E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771" y="1413212"/>
            <a:ext cx="3040205" cy="4781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B721C-BF8A-4BB0-BE6A-DA4E336F7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728" y="1413212"/>
            <a:ext cx="3168386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658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7AFC-548D-4E84-A02D-30E9A3FC9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D9637-BE21-4662-9BA2-A016C310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2C179-53F1-48E6-BA3C-F7FD9EA3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19C06-186B-477B-8821-4D5167603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E64A5-9846-4521-A9C5-E001755A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20" y="1239934"/>
            <a:ext cx="8525837" cy="483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72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BE8E-1699-4A1C-BF16-36FAEEEB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Colored Images Representation</a:t>
            </a:r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432C3C-74A8-4606-B52F-947569EC2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73" y="1299826"/>
            <a:ext cx="8630854" cy="4829849"/>
          </a:xfrm>
        </p:spPr>
      </p:pic>
    </p:spTree>
    <p:extLst>
      <p:ext uri="{BB962C8B-B14F-4D97-AF65-F5344CB8AC3E}">
        <p14:creationId xmlns:p14="http://schemas.microsoft.com/office/powerpoint/2010/main" val="1682957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7DF8-768F-4D9C-99C0-6B662FFF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96A84-49A5-47BC-BA99-A095C054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2575-A765-4592-9A9E-BE0231FC5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1B15E-98D2-4A54-AAAE-459DFD8C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809CE-4F58-4FCF-8BE3-AD006232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170" y="1857098"/>
            <a:ext cx="8929085" cy="4307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7010AD-C9B5-4573-B80C-B94E0AF0A7C8}"/>
              </a:ext>
            </a:extLst>
          </p:cNvPr>
          <p:cNvSpPr txBox="1"/>
          <p:nvPr/>
        </p:nvSpPr>
        <p:spPr>
          <a:xfrm>
            <a:off x="6402372" y="1165814"/>
            <a:ext cx="3986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Consider a second, green filter</a:t>
            </a:r>
          </a:p>
        </p:txBody>
      </p:sp>
    </p:spTree>
    <p:extLst>
      <p:ext uri="{BB962C8B-B14F-4D97-AF65-F5344CB8AC3E}">
        <p14:creationId xmlns:p14="http://schemas.microsoft.com/office/powerpoint/2010/main" val="38332351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2D6AC-ED4C-4170-AF31-78317901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Convolution Layer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0BB684-CA78-4E15-B825-35B4C6139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if we had 6 5x5x3 filters, we’ll get 6 separate activation maps</a:t>
            </a:r>
          </a:p>
          <a:p>
            <a:r>
              <a:rPr lang="en-US" dirty="0"/>
              <a:t>We stack these up to get a “new image” of size 28x28x6!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8134A-AC71-4BE4-A379-C95777F67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256C2-2F35-4561-8E4E-BF0964AD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CFB95-B287-4DC8-88CD-2623C7BB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A786C7-D493-4E2A-9F94-C44E63A4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582" y="2969231"/>
            <a:ext cx="8258126" cy="31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974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92CF-880B-43A6-BCBF-2AF866075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CE771-9BE7-4A7A-94FE-BDC05043F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have 3 input channels of size 32x32 and 6 output channels and using a filter of size 5x5, then </a:t>
            </a:r>
          </a:p>
          <a:p>
            <a:pPr lvl="1"/>
            <a:r>
              <a:rPr lang="en-US" dirty="0"/>
              <a:t>The number of needed filters is 3x6 = 18 5x5 filters i.e. one filter for each input-output combination</a:t>
            </a:r>
          </a:p>
          <a:p>
            <a:pPr lvl="1"/>
            <a:r>
              <a:rPr lang="en-US" dirty="0"/>
              <a:t>The number of neurons is 6</a:t>
            </a:r>
          </a:p>
          <a:p>
            <a:pPr lvl="1"/>
            <a:r>
              <a:rPr lang="en-US" dirty="0"/>
              <a:t>The number of inputs to each neuron is 5x5x3=75</a:t>
            </a:r>
          </a:p>
          <a:p>
            <a:pPr lvl="1"/>
            <a:r>
              <a:rPr lang="en-US" dirty="0"/>
              <a:t>The number of network parameters to be trained (ignoring biases) </a:t>
            </a:r>
            <a:r>
              <a:rPr lang="en-US"/>
              <a:t>is 5x5x3x6 </a:t>
            </a:r>
            <a:r>
              <a:rPr lang="en-US" dirty="0"/>
              <a:t>= 450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C1B6B-D5B9-439F-B814-A2F8A10F2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7E58F-25F3-423A-90BE-F8941683C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4BFF7-AB17-4DF8-A98B-6FFCAEFBE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20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, electronics, orange, keyboard&#10;&#10;Description automatically generated">
            <a:extLst>
              <a:ext uri="{FF2B5EF4-FFF2-40B4-BE49-F238E27FC236}">
                <a16:creationId xmlns:a16="http://schemas.microsoft.com/office/drawing/2014/main" id="{31FBF552-B860-4EC9-9E25-6DCF86E9E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55" y="2039194"/>
            <a:ext cx="4918556" cy="30803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071" y="1143000"/>
            <a:ext cx="6928701" cy="51435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Similar to the Convolutional Layer, the Pooling layer is responsible for reducing the spatial size of the Convolved Feature. </a:t>
            </a:r>
          </a:p>
          <a:p>
            <a:r>
              <a:rPr lang="en-US" dirty="0"/>
              <a:t>Pooling:</a:t>
            </a:r>
          </a:p>
          <a:p>
            <a:pPr lvl="1"/>
            <a:r>
              <a:rPr lang="en-US" b="1" dirty="0"/>
              <a:t>Decrease the computational power required to process the data</a:t>
            </a:r>
            <a:r>
              <a:rPr lang="en-US" dirty="0"/>
              <a:t> through dimensionality reduction.</a:t>
            </a:r>
          </a:p>
          <a:p>
            <a:pPr lvl="1"/>
            <a:r>
              <a:rPr lang="en-US" dirty="0"/>
              <a:t>Useful for </a:t>
            </a:r>
            <a:r>
              <a:rPr lang="en-US" b="1" dirty="0"/>
              <a:t>extracting dominant features</a:t>
            </a:r>
            <a:r>
              <a:rPr lang="en-US" dirty="0"/>
              <a:t> which are rotational and positional invariant</a:t>
            </a:r>
          </a:p>
        </p:txBody>
      </p:sp>
    </p:spTree>
    <p:extLst>
      <p:ext uri="{BB962C8B-B14F-4D97-AF65-F5344CB8AC3E}">
        <p14:creationId xmlns:p14="http://schemas.microsoft.com/office/powerpoint/2010/main" val="1722466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CA8BE-A105-423D-88AD-9C0AA16B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A36C9-643C-4BB4-9485-00D55B9A5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7632569" cy="5143500"/>
          </a:xfrm>
        </p:spPr>
        <p:txBody>
          <a:bodyPr>
            <a:normAutofit lnSpcReduction="10000"/>
          </a:bodyPr>
          <a:lstStyle/>
          <a:p>
            <a:r>
              <a:rPr lang="en-US"/>
              <a:t>There are two types of Pooling: </a:t>
            </a:r>
          </a:p>
          <a:p>
            <a:pPr lvl="1"/>
            <a:r>
              <a:rPr lang="en-US" b="1"/>
              <a:t>Max Pooling</a:t>
            </a:r>
            <a:r>
              <a:rPr lang="en-US"/>
              <a:t> returns the </a:t>
            </a:r>
            <a:r>
              <a:rPr lang="en-US" b="1"/>
              <a:t>maximum value</a:t>
            </a:r>
            <a:r>
              <a:rPr lang="en-US"/>
              <a:t> from the portion of the image covered by the filter. </a:t>
            </a:r>
          </a:p>
          <a:p>
            <a:pPr lvl="1"/>
            <a:r>
              <a:rPr lang="en-US" b="1"/>
              <a:t>Average Pooling </a:t>
            </a:r>
            <a:r>
              <a:rPr lang="en-US"/>
              <a:t>returns the </a:t>
            </a:r>
            <a:r>
              <a:rPr lang="en-US" b="1"/>
              <a:t>average of all the values </a:t>
            </a:r>
            <a:r>
              <a:rPr lang="en-US"/>
              <a:t>from the portion of the image covered by the Kernel.</a:t>
            </a:r>
          </a:p>
          <a:p>
            <a:pPr lvl="1"/>
            <a:r>
              <a:rPr lang="en-US"/>
              <a:t>Max Pooling performs a lot better than Average Pooling since It discards the noisy activations altogether and also performs de-noising along with dimensionality reduction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67FD297-3737-430A-9F39-E9BD0411EA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369" y="2116476"/>
            <a:ext cx="4058067" cy="298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507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030E-A339-414B-A09F-853F351D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Max and Mean/Average Pooling 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6D1108A-4B8C-4148-94A5-CE683E488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8153"/>
            <a:ext cx="4648200" cy="5021979"/>
          </a:xfrm>
        </p:spPr>
        <p:txBody>
          <a:bodyPr/>
          <a:lstStyle/>
          <a:p>
            <a:r>
              <a:rPr lang="en-US" dirty="0"/>
              <a:t>There are no parameters to be learned during the pooling layer.</a:t>
            </a:r>
          </a:p>
          <a:p>
            <a:r>
              <a:rPr lang="en-US" dirty="0"/>
              <a:t>Number of output channels in a pooling layer is the same as the number of input channels of the pooling layer.</a:t>
            </a:r>
          </a:p>
          <a:p>
            <a:pPr marL="7620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2739C-E2E4-4C9D-9A66-F5C65798D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203E-F742-4210-BE95-90A73B95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B2EE2-E8BE-4AC7-837B-6D4E6856A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8A72D89-93E0-47E1-8844-C80556918D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391238"/>
              </p:ext>
            </p:extLst>
          </p:nvPr>
        </p:nvGraphicFramePr>
        <p:xfrm>
          <a:off x="5404894" y="1311188"/>
          <a:ext cx="6504077" cy="244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24600" imgH="2444760" progId="PBrush">
                  <p:embed/>
                </p:oleObj>
              </mc:Choice>
              <mc:Fallback>
                <p:oleObj name="Bitmap Image" r:id="rId2" imgW="5124600" imgH="244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04894" y="1311188"/>
                        <a:ext cx="6504077" cy="2444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F44398D-5752-4B42-93B7-05CCB86A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894" y="3719245"/>
            <a:ext cx="6357834" cy="2547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1570E1-EE67-4B3D-A052-9D6EF17FEA39}"/>
              </a:ext>
            </a:extLst>
          </p:cNvPr>
          <p:cNvSpPr txBox="1"/>
          <p:nvPr/>
        </p:nvSpPr>
        <p:spPr>
          <a:xfrm>
            <a:off x="8401205" y="1311188"/>
            <a:ext cx="195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Max Pooling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66FC1-97F4-48AF-A4B4-11983A3819FA}"/>
              </a:ext>
            </a:extLst>
          </p:cNvPr>
          <p:cNvSpPr txBox="1"/>
          <p:nvPr/>
        </p:nvSpPr>
        <p:spPr>
          <a:xfrm>
            <a:off x="8401205" y="3614860"/>
            <a:ext cx="1952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Mean Pooling</a:t>
            </a:r>
          </a:p>
        </p:txBody>
      </p:sp>
    </p:spTree>
    <p:extLst>
      <p:ext uri="{BB962C8B-B14F-4D97-AF65-F5344CB8AC3E}">
        <p14:creationId xmlns:p14="http://schemas.microsoft.com/office/powerpoint/2010/main" val="33807825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99D01-E4EA-4737-9AEF-92DFB22AE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 fontScale="90000"/>
          </a:bodyPr>
          <a:lstStyle/>
          <a:p>
            <a:r>
              <a:rPr lang="en-US" dirty="0"/>
              <a:t>Flattening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699A5-6964-485B-B445-AD67C41FE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8153"/>
            <a:ext cx="7297197" cy="5021979"/>
          </a:xfrm>
        </p:spPr>
        <p:txBody>
          <a:bodyPr wrap="square" anchor="t">
            <a:normAutofit/>
          </a:bodyPr>
          <a:lstStyle/>
          <a:p>
            <a:r>
              <a:rPr lang="en-US" sz="4000"/>
              <a:t>An image is nothing but a matrix of pixel values</a:t>
            </a:r>
          </a:p>
          <a:p>
            <a:r>
              <a:rPr lang="en-US" sz="4000"/>
              <a:t>Flattening refers to making a higher dimension array into one dimension as shown.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AD8D0CC-FC2E-4958-9C9D-320844568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997" y="1908070"/>
            <a:ext cx="4375150" cy="36133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27565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BBBB68-7FB4-43D8-A254-9724E2189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73E6C-665E-4F35-9ACB-DB2B00BCC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Convolution, pooling and flattening then feeding to often a fully connected feed forward neural network for classification.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E0563-D220-479A-9B92-C138A8D0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85" y="2260315"/>
            <a:ext cx="9331132" cy="38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B24C5-1754-4D6E-A56F-14433EF83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Example: Le-net 5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990C1-ADC5-4EF8-A570-09D433D3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5356A-1711-492F-BE27-1258CA7F4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7DA74-B03D-4C71-BA72-4AC04B8C3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7BA948-C85C-4C61-8394-D5975433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65" y="1535023"/>
            <a:ext cx="9101907" cy="3829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2476AA-5B44-4307-9090-A2493B14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45" y="4140832"/>
            <a:ext cx="1162050" cy="27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BD6622-79DD-44A4-B4BA-A84F62497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592" y="2527836"/>
            <a:ext cx="1533525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610DED-E0C6-4C24-AF8A-B0D63B5AB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269" y="5230723"/>
            <a:ext cx="2019300" cy="2667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843FF4-99F1-407B-AAA4-2C78D0352461}"/>
              </a:ext>
            </a:extLst>
          </p:cNvPr>
          <p:cNvCxnSpPr/>
          <p:nvPr/>
        </p:nvCxnSpPr>
        <p:spPr>
          <a:xfrm flipV="1">
            <a:off x="3917195" y="3737583"/>
            <a:ext cx="518463" cy="14401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F7EA704-6678-4A07-AA1B-820F0654F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291" y="2407496"/>
            <a:ext cx="1790700" cy="209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6C1395-6184-41E7-A659-CDBFD0A11A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0620" y="5364073"/>
            <a:ext cx="2371725" cy="2667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A0549-056D-4861-B5A7-0A396C3B8EA7}"/>
              </a:ext>
            </a:extLst>
          </p:cNvPr>
          <p:cNvCxnSpPr/>
          <p:nvPr/>
        </p:nvCxnSpPr>
        <p:spPr>
          <a:xfrm flipV="1">
            <a:off x="7306482" y="4417059"/>
            <a:ext cx="95937" cy="9470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62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20628D-7346-4579-AA4C-50EECED7C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471" y="1791056"/>
            <a:ext cx="5143500" cy="192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4F334-05F1-40C4-B442-262D21268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Example: Le-net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169BE-0E2A-4120-BC99-4B9FE909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Digit recognition on MNIST (32x32 images)</a:t>
            </a:r>
          </a:p>
          <a:p>
            <a:endParaRPr lang="fr-FR" dirty="0"/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Conv1</a:t>
            </a:r>
            <a:r>
              <a:rPr lang="en-US" sz="2400" dirty="0"/>
              <a:t>: 6 5x5 filters in first conv layer, stride 1 =&gt; 6 28x28 maps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Pool1</a:t>
            </a:r>
            <a:r>
              <a:rPr lang="en-US" sz="2400" dirty="0"/>
              <a:t>: 2x2 max pooling, stride 2 =&gt; 6 14x14 maps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Conv2</a:t>
            </a:r>
            <a:r>
              <a:rPr lang="en-US" sz="2400" dirty="0"/>
              <a:t>: 16 5x5 filters in second conv layer, stride 1 =&gt; 16 10x10 maps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Pool2</a:t>
            </a:r>
            <a:r>
              <a:rPr lang="en-US" sz="2400" dirty="0"/>
              <a:t>: 2x2 max pooling with stride 2 for second conv layer =&gt;16 5x5 maps (400 values in all)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FC</a:t>
            </a:r>
            <a:r>
              <a:rPr lang="en-US" sz="2400" dirty="0"/>
              <a:t>: Final MLP: 3 layers: 120 neurons, 84 neurons, and finally 10 output neurons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1BC0B-F2A6-4D1E-A40A-C8355B27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5B616-E038-4C62-9360-AD0BC5B55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258C9-A9DD-4758-B71B-4988D732C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01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01DB-6CE0-4545-BD66-FC136B3F1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Colored Images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BFA46-A133-4417-BE68-0046F04C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A6C5C-7779-4DD7-BCC3-B13FF00F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B5310-B511-41F6-B053-B2B8D3166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D1EB4-180D-496A-A248-CC2CC75A0B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8496" y="1343036"/>
            <a:ext cx="4723773" cy="4666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4C2161-1F0C-4350-97FE-1A4C57B3BB06}"/>
              </a:ext>
            </a:extLst>
          </p:cNvPr>
          <p:cNvSpPr txBox="1"/>
          <p:nvPr/>
        </p:nvSpPr>
        <p:spPr>
          <a:xfrm>
            <a:off x="9179441" y="104372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F6606-346F-40FB-83A3-E9886399F084}"/>
              </a:ext>
            </a:extLst>
          </p:cNvPr>
          <p:cNvSpPr txBox="1"/>
          <p:nvPr/>
        </p:nvSpPr>
        <p:spPr>
          <a:xfrm>
            <a:off x="6657387" y="600202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55462-A328-48C3-B93F-4802A66D1E2F}"/>
              </a:ext>
            </a:extLst>
          </p:cNvPr>
          <p:cNvSpPr txBox="1"/>
          <p:nvPr/>
        </p:nvSpPr>
        <p:spPr>
          <a:xfrm>
            <a:off x="9179441" y="60092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Blue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FB013C-4C61-40E6-816B-246E935C4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221" y="1350252"/>
            <a:ext cx="2314575" cy="22966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000177-4272-4A2F-93A7-628A78A81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042" y="1330863"/>
            <a:ext cx="2247900" cy="23159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727115-57EC-40F2-84A0-5B79D831D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221" y="3743108"/>
            <a:ext cx="2295525" cy="22428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C1667C-2DBA-40E7-977A-6BB62DDA30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0652" y="3719042"/>
            <a:ext cx="226529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25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Detecting Flower in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neuron scans the image and “redraws” the input with some features enhanced</a:t>
            </a:r>
          </a:p>
          <a:p>
            <a:pPr lvl="1"/>
            <a:r>
              <a:rPr lang="en-US" dirty="0"/>
              <a:t>The specific features that the neuron detects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982" y="3067622"/>
            <a:ext cx="62484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54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43D8-271F-40F8-9FD5-6CA1BC110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Detecting Flower in an Image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C464-17B3-47AE-9DA4-DC262BB07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The first layer looks at small sub regions of the input image; sufficient to detect, say, petals and enhances those</a:t>
            </a:r>
          </a:p>
          <a:p>
            <a:r>
              <a:rPr lang="en-US" sz="2400" dirty="0"/>
              <a:t>The second layer looks at regions of output of the first layer</a:t>
            </a:r>
          </a:p>
          <a:p>
            <a:pPr lvl="1"/>
            <a:r>
              <a:rPr lang="en-US" sz="2400" dirty="0"/>
              <a:t>To put the petals together into a flower</a:t>
            </a:r>
          </a:p>
          <a:p>
            <a:pPr lvl="1"/>
            <a:r>
              <a:rPr lang="en-US" sz="2400" dirty="0"/>
              <a:t>This corresponds to looking at a larger region of original input image</a:t>
            </a:r>
          </a:p>
          <a:p>
            <a:r>
              <a:rPr lang="en-US" sz="2400" dirty="0"/>
              <a:t>We may have any number of layers in this fashion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FDEE-929B-4AB2-997A-20C532B56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511D5-1475-4887-B0DA-852E78A8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08E87-EFB0-41D5-B97C-B134302F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61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7ECFD4-597B-4155-BB0F-4B5A76BB7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3842534"/>
            <a:ext cx="8505825" cy="2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17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Detecting Flower in an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rectangular maps of the neurons in the final layer of the scanning network will generally be reorganized into a vector before passing them to the final </a:t>
            </a:r>
            <a:r>
              <a:rPr lang="en-US" dirty="0" err="1"/>
              <a:t>softmax</a:t>
            </a:r>
            <a:r>
              <a:rPr lang="en-US" dirty="0"/>
              <a:t> or MLP</a:t>
            </a:r>
          </a:p>
          <a:p>
            <a:r>
              <a:rPr lang="en-US" dirty="0"/>
              <a:t>The flower will be detected regardless of its position in the image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868" y="3429000"/>
            <a:ext cx="8934450" cy="282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498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Learned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75" y="1118844"/>
            <a:ext cx="8342722" cy="521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39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CNN Learned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06" y="1129836"/>
            <a:ext cx="8825703" cy="514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84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CC07D-657F-4B7F-B0C9-E03F405A6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orbel"/>
              </a:rPr>
              <a:t>CNN 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90399-2503-E4DD-245C-45859D0CD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76200" indent="0">
              <a:buNone/>
            </a:pPr>
            <a:endParaRPr lang="en-US" dirty="0">
              <a:ea typeface="+mn-lt"/>
              <a:cs typeface="+mn-lt"/>
            </a:endParaRPr>
          </a:p>
          <a:p>
            <a:pPr marL="518795" indent="-442595"/>
            <a:r>
              <a:rPr lang="en-US" dirty="0">
                <a:ea typeface="+mn-lt"/>
                <a:cs typeface="+mn-lt"/>
                <a:hlinkClick r:id="rId2"/>
              </a:rPr>
              <a:t>CNN Explainer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518795" indent="-442595"/>
            <a:endParaRPr lang="en-US" dirty="0">
              <a:cs typeface="Calibri" panose="020F0502020204030204"/>
            </a:endParaRPr>
          </a:p>
          <a:p>
            <a:pPr marL="518795" indent="-442595"/>
            <a:r>
              <a:rPr lang="en-US" dirty="0">
                <a:ea typeface="+mn-lt"/>
                <a:cs typeface="+mn-lt"/>
                <a:hlinkClick r:id="rId3"/>
              </a:rPr>
              <a:t>Demo Video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marL="518795" indent="-442595"/>
            <a:endParaRPr lang="en-US" dirty="0">
              <a:ea typeface="+mn-lt"/>
              <a:cs typeface="+mn-lt"/>
            </a:endParaRPr>
          </a:p>
          <a:p>
            <a:pPr marL="518795" indent="-442595"/>
            <a:r>
              <a:rPr lang="en-US" dirty="0">
                <a:cs typeface="Calibri" panose="020F0502020204030204"/>
                <a:hlinkClick r:id="rId4"/>
              </a:rPr>
              <a:t>https://cs.stanford.edu/people/karpathy/convnetjs/demo/cifar10.html</a:t>
            </a:r>
            <a:endParaRPr lang="en-US" dirty="0">
              <a:cs typeface="Calibri" panose="020F0502020204030204"/>
            </a:endParaRPr>
          </a:p>
          <a:p>
            <a:pPr marL="518795" indent="-442595"/>
            <a:endParaRPr lang="en-US" dirty="0">
              <a:cs typeface="Calibri" panose="020F050202020403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67E24-227E-6284-769C-125C1F0E9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68C70-F17D-C3C8-EAD4-12B2AC0A6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ADD59-8377-90D5-0522-BC9CA97F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580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08A59-3D9E-47A4-9676-23833873D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B9E83-663D-419F-8D5B-27E1E6304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convolutional neural network is a supervised version of a computational model of mammalian vision</a:t>
            </a:r>
          </a:p>
          <a:p>
            <a:r>
              <a:rPr lang="en-US" dirty="0"/>
              <a:t>It includes</a:t>
            </a:r>
          </a:p>
          <a:p>
            <a:pPr lvl="1"/>
            <a:r>
              <a:rPr lang="en-US" dirty="0"/>
              <a:t>Convolutional layers comprising learned filters that scan the outputs of the previous layer</a:t>
            </a:r>
          </a:p>
          <a:p>
            <a:pPr lvl="1"/>
            <a:r>
              <a:rPr lang="en-US" dirty="0" err="1"/>
              <a:t>Downsampling</a:t>
            </a:r>
            <a:r>
              <a:rPr lang="en-US" dirty="0"/>
              <a:t> layers that operate over groups of outputs from the convolutional layer to reduce network size</a:t>
            </a:r>
          </a:p>
          <a:p>
            <a:r>
              <a:rPr lang="en-US" dirty="0"/>
              <a:t>The parameters of the network can be learned through regular back propagation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2B59-0233-485A-B26A-8BDBD9FDA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500AB-11E0-4A0A-9015-AE1E45AA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AFD3B-3D35-4349-B34F-9577C1EB8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9404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Slides have been used from:</a:t>
            </a:r>
          </a:p>
          <a:p>
            <a:pPr lvl="1"/>
            <a:r>
              <a:rPr lang="en-US" u="sng">
                <a:hlinkClick r:id="rId2"/>
              </a:rPr>
              <a:t>https://deeplearning.cs.cmu.edu/F20/index.html</a:t>
            </a:r>
            <a:endParaRPr lang="en-US" u="sng"/>
          </a:p>
          <a:p>
            <a:pPr lvl="1"/>
            <a:r>
              <a:rPr lang="en-US" u="sng">
                <a:hlinkClick r:id="rId3"/>
              </a:rPr>
              <a:t>http://cs231n.stanford.edu/syllabus.html</a:t>
            </a:r>
            <a:endParaRPr lang="en-US" u="sng"/>
          </a:p>
          <a:p>
            <a:pPr lvl="1"/>
            <a:r>
              <a:rPr lang="en-US" u="sng"/>
              <a:t>https://towardsdatascience.com/a-comprehensive-guide-to-convolutional-neural-networks-the-eli5-way-3bd2b1164a53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6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25FE5-ADF5-4F84-A169-F25BE7B33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DD178-67D0-4515-92FE-2BE44CA5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Computer vision encompasses the different computational methods for analyzing and understanding digital images</a:t>
            </a:r>
          </a:p>
          <a:p>
            <a:r>
              <a:rPr lang="en-US" dirty="0"/>
              <a:t>The goal of computer vision is to give computers  </a:t>
            </a:r>
            <a:r>
              <a:rPr lang="en-US" b="1" dirty="0">
                <a:latin typeface="Helvetica"/>
                <a:ea typeface="Helvetica"/>
                <a:cs typeface="Helvetica"/>
                <a:sym typeface="Helvetica"/>
              </a:rPr>
              <a:t>(super) human-level perception</a:t>
            </a:r>
            <a:endParaRPr lang="en-US" dirty="0"/>
          </a:p>
          <a:p>
            <a:pPr lvl="0"/>
            <a:r>
              <a:rPr lang="en-US" dirty="0"/>
              <a:t>Mimicking the human perception of sight with computational algorithms</a:t>
            </a:r>
          </a:p>
          <a:p>
            <a:pPr lvl="0"/>
            <a:r>
              <a:rPr lang="en-US" dirty="0"/>
              <a:t>Converting images to more understandable things like distance, edges, directions etc.</a:t>
            </a:r>
          </a:p>
          <a:p>
            <a:pPr lvl="0"/>
            <a:r>
              <a:rPr lang="en-US" dirty="0"/>
              <a:t>Computer getting information out of images/video</a:t>
            </a:r>
          </a:p>
          <a:p>
            <a:pPr lvl="0"/>
            <a:r>
              <a:rPr lang="en-US" dirty="0"/>
              <a:t>Giving the computer "eyes" to see and identify as humans would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99E14-E68D-415C-9B7E-8000D37CC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CA7600-FA7F-4688-9A52-FE64A041A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10DBBD-9423-4448-AF34-722EACCD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94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84C6E-E638-4B8D-8F0D-C4CC6CA57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Computer Vision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823F1-72C4-46D2-A7D1-5E202B2E9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8EE0F-79EA-4133-86F2-51276D09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24F3-EC5E-43A8-B276-0C901B258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8</a:t>
            </a:fld>
            <a:endParaRPr lang="en-US"/>
          </a:p>
        </p:txBody>
      </p:sp>
      <p:sp>
        <p:nvSpPr>
          <p:cNvPr id="7" name="Line 2">
            <a:extLst>
              <a:ext uri="{FF2B5EF4-FFF2-40B4-BE49-F238E27FC236}">
                <a16:creationId xmlns:a16="http://schemas.microsoft.com/office/drawing/2014/main" id="{B1F072F9-D3D0-4C37-91D9-40D4E82E89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9149" y="3095625"/>
            <a:ext cx="990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3">
            <a:extLst>
              <a:ext uri="{FF2B5EF4-FFF2-40B4-BE49-F238E27FC236}">
                <a16:creationId xmlns:a16="http://schemas.microsoft.com/office/drawing/2014/main" id="{601D4AF3-648F-461F-9D4D-05B7D34436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9149" y="3857625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0DD3094-9D4C-4398-B7B3-262E2E709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149" y="2286001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Image (or video)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F92D60FC-EAA6-4346-9B63-B35AD0298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7349" y="2209801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Sensing device</a:t>
            </a:r>
          </a:p>
        </p:txBody>
      </p:sp>
      <p:pic>
        <p:nvPicPr>
          <p:cNvPr id="11" name="Picture 6" descr="eye">
            <a:hlinkClick r:id="rId2"/>
            <a:extLst>
              <a:ext uri="{FF2B5EF4-FFF2-40B4-BE49-F238E27FC236}">
                <a16:creationId xmlns:a16="http://schemas.microsoft.com/office/drawing/2014/main" id="{F7287159-B0FF-49DE-94DA-BAC7CDCE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149" y="2590800"/>
            <a:ext cx="11430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7" descr="MDCLQP4">
            <a:hlinkClick r:id="rId4"/>
            <a:extLst>
              <a:ext uri="{FF2B5EF4-FFF2-40B4-BE49-F238E27FC236}">
                <a16:creationId xmlns:a16="http://schemas.microsoft.com/office/drawing/2014/main" id="{A36C0043-F5A3-42A0-9F5D-B8872F8D8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49" y="3810000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8">
            <a:extLst>
              <a:ext uri="{FF2B5EF4-FFF2-40B4-BE49-F238E27FC236}">
                <a16:creationId xmlns:a16="http://schemas.microsoft.com/office/drawing/2014/main" id="{52B04B28-8D67-4CDF-9555-ECC9AA217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3349" y="2209801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Interpreting device</a:t>
            </a:r>
          </a:p>
        </p:txBody>
      </p:sp>
      <p:pic>
        <p:nvPicPr>
          <p:cNvPr id="14" name="Picture 9" descr="brain">
            <a:hlinkClick r:id="rId6"/>
            <a:extLst>
              <a:ext uri="{FF2B5EF4-FFF2-40B4-BE49-F238E27FC236}">
                <a16:creationId xmlns:a16="http://schemas.microsoft.com/office/drawing/2014/main" id="{1D22C15E-FB1E-4CD2-A648-0AB870B2B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50" y="2590801"/>
            <a:ext cx="11715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0" descr="oicomputer">
            <a:extLst>
              <a:ext uri="{FF2B5EF4-FFF2-40B4-BE49-F238E27FC236}">
                <a16:creationId xmlns:a16="http://schemas.microsoft.com/office/drawing/2014/main" id="{53355B31-4C08-47CF-934F-820D20DA7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7" r="14285" b="4762"/>
          <a:stretch>
            <a:fillRect/>
          </a:stretch>
        </p:blipFill>
        <p:spPr bwMode="auto">
          <a:xfrm>
            <a:off x="6444350" y="3933825"/>
            <a:ext cx="10128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Line 11">
            <a:extLst>
              <a:ext uri="{FF2B5EF4-FFF2-40B4-BE49-F238E27FC236}">
                <a16:creationId xmlns:a16="http://schemas.microsoft.com/office/drawing/2014/main" id="{2477FCED-B993-4841-A65D-79A00B2B5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9949" y="31242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36152718-6FFC-4722-B166-170814338FAA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9949" y="4467225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" name="Line 13">
            <a:extLst>
              <a:ext uri="{FF2B5EF4-FFF2-40B4-BE49-F238E27FC236}">
                <a16:creationId xmlns:a16="http://schemas.microsoft.com/office/drawing/2014/main" id="{E8EAAA16-EB46-493D-9B79-C85A3BA0E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5949" y="3324225"/>
            <a:ext cx="685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Line 14">
            <a:extLst>
              <a:ext uri="{FF2B5EF4-FFF2-40B4-BE49-F238E27FC236}">
                <a16:creationId xmlns:a16="http://schemas.microsoft.com/office/drawing/2014/main" id="{B05D40DF-9910-4DA3-BE36-A1E36A93D9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15949" y="3857625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" name="Text Box 15">
            <a:extLst>
              <a:ext uri="{FF2B5EF4-FFF2-40B4-BE49-F238E27FC236}">
                <a16:creationId xmlns:a16="http://schemas.microsoft.com/office/drawing/2014/main" id="{F013F44C-85B0-49E4-AE63-D8DD6E3A2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96949" y="2209801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/>
              <a:t>Interpretations</a:t>
            </a: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6B3F7524-F7D9-4E02-B936-4ABB4D098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7949" y="3152776"/>
            <a:ext cx="1828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/>
              <a:t>garden, spring,</a:t>
            </a:r>
          </a:p>
          <a:p>
            <a:pPr eaLnBrk="1" hangingPunct="1"/>
            <a:r>
              <a:rPr lang="en-US" dirty="0"/>
              <a:t>bridge, water,</a:t>
            </a:r>
          </a:p>
          <a:p>
            <a:pPr eaLnBrk="1" hangingPunct="1"/>
            <a:r>
              <a:rPr lang="en-US" dirty="0"/>
              <a:t>trees, flower,</a:t>
            </a:r>
          </a:p>
          <a:p>
            <a:pPr eaLnBrk="1" hangingPunct="1"/>
            <a:r>
              <a:rPr lang="en-US" dirty="0"/>
              <a:t>green, etc.</a:t>
            </a:r>
          </a:p>
        </p:txBody>
      </p:sp>
      <p:pic>
        <p:nvPicPr>
          <p:cNvPr id="22" name="Picture 17">
            <a:extLst>
              <a:ext uri="{FF2B5EF4-FFF2-40B4-BE49-F238E27FC236}">
                <a16:creationId xmlns:a16="http://schemas.microsoft.com/office/drawing/2014/main" id="{15B2DCBF-8143-4676-A3FF-983962E7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350" y="2833688"/>
            <a:ext cx="16240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49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FE842-EDF6-4D7B-B526-DED31BF35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C71A2-322D-4133-A4FE-A15D998AC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Viewpoint Variation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0E8BD-FA44-4FCD-8FAF-48896A0D8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396D6-1AC9-4FF7-97BF-E8EA5C259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7626-54CB-4F21-955C-2B0F5F8B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50C1E8-7439-4315-9F50-B0EC1638D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674801"/>
            <a:ext cx="8915400" cy="457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08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COE292-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E292-Theme" id="{AA9EC02E-8640-4E8B-ABAB-102FD008F986}" vid="{377DF88B-3CFC-44E3-A6D0-0AB6D06236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F943E3E632C44B8B036E58FE4F1402" ma:contentTypeVersion="8" ma:contentTypeDescription="Create a new document." ma:contentTypeScope="" ma:versionID="2a7674b1c7cde56c681aea59d3593d6b">
  <xsd:schema xmlns:xsd="http://www.w3.org/2001/XMLSchema" xmlns:xs="http://www.w3.org/2001/XMLSchema" xmlns:p="http://schemas.microsoft.com/office/2006/metadata/properties" xmlns:ns2="c081cb61-e398-45dc-bffa-660ef38892cf" xmlns:ns3="7f717406-bcf4-4632-a055-a82e9b771829" targetNamespace="http://schemas.microsoft.com/office/2006/metadata/properties" ma:root="true" ma:fieldsID="0141e17e6b00f212db42f54b6eb82f65" ns2:_="" ns3:_="">
    <xsd:import namespace="c081cb61-e398-45dc-bffa-660ef38892cf"/>
    <xsd:import namespace="7f717406-bcf4-4632-a055-a82e9b7718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81cb61-e398-45dc-bffa-660ef38892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7f4d030-a2bd-4159-b459-856363f4e7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717406-bcf4-4632-a055-a82e9b77182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51412b-5534-4d74-ac80-39f416b630ce}" ma:internalName="TaxCatchAll" ma:showField="CatchAllData" ma:web="7f717406-bcf4-4632-a055-a82e9b7718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81cb61-e398-45dc-bffa-660ef38892cf">
      <Terms xmlns="http://schemas.microsoft.com/office/infopath/2007/PartnerControls"/>
    </lcf76f155ced4ddcb4097134ff3c332f>
    <TaxCatchAll xmlns="7f717406-bcf4-4632-a055-a82e9b77182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35225D-7F7B-4403-92FB-919304142D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81cb61-e398-45dc-bffa-660ef38892cf"/>
    <ds:schemaRef ds:uri="7f717406-bcf4-4632-a055-a82e9b7718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65551B-CA23-45D0-B42A-7E341AF308FC}">
  <ds:schemaRefs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7f717406-bcf4-4632-a055-a82e9b771829"/>
    <ds:schemaRef ds:uri="c081cb61-e398-45dc-bffa-660ef38892cf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7688187-AC25-40D2-B9AD-907C499D91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COE292-Theme</Template>
  <TotalTime>900</TotalTime>
  <Words>2699</Words>
  <Application>Microsoft Office PowerPoint</Application>
  <PresentationFormat>Widescreen</PresentationFormat>
  <Paragraphs>432</Paragraphs>
  <Slides>67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Calibri</vt:lpstr>
      <vt:lpstr>Calibri Light</vt:lpstr>
      <vt:lpstr>Corbel</vt:lpstr>
      <vt:lpstr>Helvetica</vt:lpstr>
      <vt:lpstr>Times New Roman</vt:lpstr>
      <vt:lpstr>Wingdings</vt:lpstr>
      <vt:lpstr>COE292-Theme</vt:lpstr>
      <vt:lpstr>Bitmap Image</vt:lpstr>
      <vt:lpstr>Paintbrush Picture</vt:lpstr>
      <vt:lpstr>PowerPoint Presentation</vt:lpstr>
      <vt:lpstr>Outline</vt:lpstr>
      <vt:lpstr>Image Representation</vt:lpstr>
      <vt:lpstr>Colored Images Representation</vt:lpstr>
      <vt:lpstr>Colored Images Representation</vt:lpstr>
      <vt:lpstr>Colored Images Representation</vt:lpstr>
      <vt:lpstr>What is Computer Vision</vt:lpstr>
      <vt:lpstr>What is Computer Vision</vt:lpstr>
      <vt:lpstr>Computer Vision Challenges</vt:lpstr>
      <vt:lpstr>Computer Vision Challenges</vt:lpstr>
      <vt:lpstr>Computer Vision Challenges</vt:lpstr>
      <vt:lpstr>Computer Vision Challenges</vt:lpstr>
      <vt:lpstr>Computer Vision Challenges</vt:lpstr>
      <vt:lpstr>Computer Vision Challenges</vt:lpstr>
      <vt:lpstr>Computer Vision Tasks</vt:lpstr>
      <vt:lpstr>Computer Vision Tasks</vt:lpstr>
      <vt:lpstr>Computer Vision Tasks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Computer Vision Applications</vt:lpstr>
      <vt:lpstr>Convolutional Neural Networks (CNNs)</vt:lpstr>
      <vt:lpstr>Convolutional Neural Networks (CNNs)</vt:lpstr>
      <vt:lpstr>Why CNN?</vt:lpstr>
      <vt:lpstr>CNN</vt:lpstr>
      <vt:lpstr>Image Convolution</vt:lpstr>
      <vt:lpstr>Image Convolution</vt:lpstr>
      <vt:lpstr>Image Convolution</vt:lpstr>
      <vt:lpstr>Image Convolution</vt:lpstr>
      <vt:lpstr>Size of Convolution Result</vt:lpstr>
      <vt:lpstr>Size of Convolution Result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Convolution Layer</vt:lpstr>
      <vt:lpstr>Pooling Layer</vt:lpstr>
      <vt:lpstr>Pooling</vt:lpstr>
      <vt:lpstr>Max and Mean/Average Pooling </vt:lpstr>
      <vt:lpstr>Flattening </vt:lpstr>
      <vt:lpstr>CNN Structure</vt:lpstr>
      <vt:lpstr>CNN Example: Le-net 5</vt:lpstr>
      <vt:lpstr>CNN Example: Le-net 5</vt:lpstr>
      <vt:lpstr>Example: Detecting Flower in an Image</vt:lpstr>
      <vt:lpstr>Example: Detecting Flower in an Image</vt:lpstr>
      <vt:lpstr>Example: Detecting Flower in an Image</vt:lpstr>
      <vt:lpstr>CNN Learned Features</vt:lpstr>
      <vt:lpstr>CNN Learned Features</vt:lpstr>
      <vt:lpstr>CNN Demo</vt:lpstr>
      <vt:lpstr>Summary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Abdulaziz Yagoub Mahmoud Barnawi</dc:creator>
  <cp:lastModifiedBy>Akram Fadhl N. Ahmed</cp:lastModifiedBy>
  <cp:revision>41</cp:revision>
  <dcterms:created xsi:type="dcterms:W3CDTF">2022-01-09T15:26:41Z</dcterms:created>
  <dcterms:modified xsi:type="dcterms:W3CDTF">2022-12-10T21:59:39Z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0x0101006DF943E3E632C44B8B036E58FE4F1402</vt:lpwstr>
  </property>
  <property fmtid="{D5CDD505-2E9C-101B-9397-08002B2CF9AE}" pid="3" name="MediaServiceImageTags">
    <vt:lpwstr/>
  </property>
</Properties>
</file>